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2"/>
  </p:notesMasterIdLst>
  <p:handoutMasterIdLst>
    <p:handoutMasterId r:id="rId43"/>
  </p:handoutMasterIdLst>
  <p:sldIdLst>
    <p:sldId id="256" r:id="rId5"/>
    <p:sldId id="257" r:id="rId6"/>
    <p:sldId id="258" r:id="rId7"/>
    <p:sldId id="269" r:id="rId8"/>
    <p:sldId id="270" r:id="rId9"/>
    <p:sldId id="290" r:id="rId10"/>
    <p:sldId id="265" r:id="rId11"/>
    <p:sldId id="272" r:id="rId12"/>
    <p:sldId id="273" r:id="rId13"/>
    <p:sldId id="266" r:id="rId14"/>
    <p:sldId id="274" r:id="rId15"/>
    <p:sldId id="292" r:id="rId16"/>
    <p:sldId id="279" r:id="rId17"/>
    <p:sldId id="293" r:id="rId18"/>
    <p:sldId id="300" r:id="rId19"/>
    <p:sldId id="294" r:id="rId20"/>
    <p:sldId id="298" r:id="rId21"/>
    <p:sldId id="326" r:id="rId22"/>
    <p:sldId id="267" r:id="rId23"/>
    <p:sldId id="281" r:id="rId24"/>
    <p:sldId id="334" r:id="rId25"/>
    <p:sldId id="317" r:id="rId26"/>
    <p:sldId id="283" r:id="rId27"/>
    <p:sldId id="321" r:id="rId28"/>
    <p:sldId id="303" r:id="rId29"/>
    <p:sldId id="302" r:id="rId30"/>
    <p:sldId id="306" r:id="rId31"/>
    <p:sldId id="323" r:id="rId32"/>
    <p:sldId id="304" r:id="rId33"/>
    <p:sldId id="329" r:id="rId34"/>
    <p:sldId id="307" r:id="rId35"/>
    <p:sldId id="308" r:id="rId36"/>
    <p:sldId id="336" r:id="rId37"/>
    <p:sldId id="289" r:id="rId38"/>
    <p:sldId id="288" r:id="rId39"/>
    <p:sldId id="316" r:id="rId40"/>
    <p:sldId id="262" r:id="rId41"/>
  </p:sldIdLst>
  <p:sldSz cx="12192000" cy="6858000"/>
  <p:notesSz cx="6858000" cy="9144000"/>
  <p:custDataLst>
    <p:tags r:id="rId4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9EC399-0197-4DDF-5CB1-184D019BDE26}" v="17" dt="2022-07-27T10:06:50.686"/>
    <p1510:client id="{239382F4-141D-D616-6956-7537C9186886}" v="247" dt="2022-07-21T17:04:41.066"/>
    <p1510:client id="{490192FC-1F6B-F2DA-527A-0FED40CBD687}" v="100" dt="2022-07-18T09:07:20.446"/>
    <p1510:client id="{6B7EB4A2-0966-6483-93DB-082A14A2F9BC}" v="208" dt="2022-07-22T06:25:45.909"/>
    <p1510:client id="{7BCBBA5C-9A7A-B543-CF9B-61E13AE54E66}" v="210" dt="2022-07-19T15:29:40.251"/>
    <p1510:client id="{8BF2215C-02C1-C543-076D-3FCA3590B17B}" v="46" dt="2022-07-18T07:41:41.350"/>
    <p1510:client id="{9C1A9109-C58C-3850-91BA-F76E448021D1}" v="505" dt="2022-07-17T15:28:52.974"/>
    <p1510:client id="{AFC1CAFC-9E6E-616F-AC59-195AD0D52215}" v="893" dt="2022-07-12T17:38:02.951"/>
    <p1510:client id="{B73872A4-B68F-794E-FE90-C31489E9B5AE}" v="1310" dt="2022-07-16T15:49:04.150"/>
    <p1510:client id="{CBB6C506-BB81-3D9E-04D2-49C4A7D66A9E}" v="20" dt="2022-07-27T10:12:55.316"/>
    <p1510:client id="{E0014C5F-2402-40E0-4967-1D18EA7702F7}" v="21" dt="2022-07-18T07:16:42.949"/>
    <p1510:client id="{EACCADF3-D679-8F14-6B9F-7A87BD14051C}" v="1782" dt="2022-07-20T16:58:30.402"/>
    <p1510:client id="{FB3CA400-C445-7385-F62B-D4310425A8D5}" v="1759" dt="2022-07-18T18:07:03.714"/>
    <p1510:client id="{FF8E2A42-7861-AD6D-E6A1-8A5FDA9748AC}" v="60" dt="2022-07-21T11:43:53.330"/>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9EBCFA-0CE2-4A89-8946-0F5E3E710E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02777A9-7004-4E6A-A966-7A45A8D16AA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1B2B96-935C-4E33-8AB6-12B49957FB30}" type="datetimeFigureOut">
              <a:rPr lang="en-US"/>
              <a:t>7/27/2022</a:t>
            </a:fld>
            <a:endParaRPr/>
          </a:p>
        </p:txBody>
      </p:sp>
      <p:sp>
        <p:nvSpPr>
          <p:cNvPr id="4" name="Footer Placeholder 3">
            <a:extLst>
              <a:ext uri="{FF2B5EF4-FFF2-40B4-BE49-F238E27FC236}">
                <a16:creationId xmlns:a16="http://schemas.microsoft.com/office/drawing/2014/main" id="{B4243AFB-A93F-41E6-B3FD-EE51F24745B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a:extLst>
              <a:ext uri="{FF2B5EF4-FFF2-40B4-BE49-F238E27FC236}">
                <a16:creationId xmlns:a16="http://schemas.microsoft.com/office/drawing/2014/main" id="{5244E995-49EF-4046-B58E-C57E1A05DC7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D03C2E-0CD0-4868-B096-48302A79D453}" type="slidenum">
              <a:rPr/>
              <a:t>‹#›</a:t>
            </a:fld>
            <a:endParaRPr/>
          </a:p>
        </p:txBody>
      </p:sp>
    </p:spTree>
    <p:extLst>
      <p:ext uri="{BB962C8B-B14F-4D97-AF65-F5344CB8AC3E}">
        <p14:creationId xmlns:p14="http://schemas.microsoft.com/office/powerpoint/2010/main" val="3132870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C2542-699D-4A89-AAB1-134E0E425CBA}" type="datetimeFigureOut">
              <a:rPr lang="en-US"/>
              <a:t>7/27/2022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87158-5AD9-4F9D-82F5-B27354584B0B}" type="slidenum">
              <a:rPr/>
              <a:t>‹#›</a:t>
            </a:fld>
            <a:endParaRPr/>
          </a:p>
        </p:txBody>
      </p:sp>
    </p:spTree>
    <p:extLst>
      <p:ext uri="{BB962C8B-B14F-4D97-AF65-F5344CB8AC3E}">
        <p14:creationId xmlns:p14="http://schemas.microsoft.com/office/powerpoint/2010/main" val="2406359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tags" Target="../tags/tag9.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slideMaster" Target="../slideMasters/slideMaster1.xml"/><Relationship Id="rId5" Type="http://schemas.openxmlformats.org/officeDocument/2006/relationships/tags" Target="../tags/tag47.xml"/><Relationship Id="rId4" Type="http://schemas.openxmlformats.org/officeDocument/2006/relationships/tags" Target="../tags/tag46.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slideMaster" Target="../slideMasters/slideMaster1.xml"/><Relationship Id="rId4" Type="http://schemas.openxmlformats.org/officeDocument/2006/relationships/tags" Target="../tags/tag5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Master" Target="../slideMasters/slideMaster1.xml"/><Relationship Id="rId5" Type="http://schemas.openxmlformats.org/officeDocument/2006/relationships/tags" Target="../tags/tag56.xml"/><Relationship Id="rId4" Type="http://schemas.openxmlformats.org/officeDocument/2006/relationships/tags" Target="../tags/tag55.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64.xml"/><Relationship Id="rId3" Type="http://schemas.openxmlformats.org/officeDocument/2006/relationships/tags" Target="../tags/tag59.xml"/><Relationship Id="rId7" Type="http://schemas.openxmlformats.org/officeDocument/2006/relationships/tags" Target="../tags/tag63.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9"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5.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8.xml"/><Relationship Id="rId7" Type="http://schemas.openxmlformats.org/officeDocument/2006/relationships/image" Target="../media/image3.sv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9.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3.xml"/><Relationship Id="rId7"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4.png"/><Relationship Id="rId5" Type="http://schemas.openxmlformats.org/officeDocument/2006/relationships/tags" Target="../tags/tag15.xml"/><Relationship Id="rId10" Type="http://schemas.openxmlformats.org/officeDocument/2006/relationships/image" Target="../media/image3.svg"/><Relationship Id="rId4" Type="http://schemas.openxmlformats.org/officeDocument/2006/relationships/tags" Target="../tags/tag14.xml"/><Relationship Id="rId9"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5.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6.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Master" Target="../slideMasters/slideMaster1.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tags" Target="../tags/tag27.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5" Type="http://schemas.openxmlformats.org/officeDocument/2006/relationships/slideMaster" Target="../slideMasters/slideMaster1.xml"/><Relationship Id="rId4" Type="http://schemas.openxmlformats.org/officeDocument/2006/relationships/tags" Target="../tags/tag4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438150" y="463062"/>
            <a:ext cx="11315700" cy="5340349"/>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sz="3200" b="1">
                <a:solidFill>
                  <a:schemeClr val="tx1"/>
                </a:solidFill>
              </a:rPr>
              <a:t>CONFIDENTIAL INFORMATION</a:t>
            </a:r>
          </a:p>
          <a:p>
            <a:pPr marL="0" indent="0">
              <a:buNone/>
            </a:pPr>
            <a:r>
              <a:rPr sz="2200">
                <a:solidFill>
                  <a:schemeClr val="tx1"/>
                </a:solidFill>
              </a:rPr>
              <a:t>The information contained in this presentation is the confidential and proprietary information of Synopsys. You are not permitted to disseminate or use any of </a:t>
            </a:r>
            <a:br>
              <a:rPr sz="2200">
                <a:solidFill>
                  <a:schemeClr val="tx1"/>
                </a:solidFill>
              </a:rPr>
            </a:br>
            <a:r>
              <a:rPr sz="2200">
                <a:solidFill>
                  <a:schemeClr val="tx1"/>
                </a:solidFill>
              </a:rPr>
              <a:t>the information provided to you in this presentation outside of Synopsys </a:t>
            </a:r>
            <a:br>
              <a:rPr sz="2200">
                <a:solidFill>
                  <a:schemeClr val="tx1"/>
                </a:solidFill>
              </a:rPr>
            </a:br>
            <a:r>
              <a:rPr sz="2200">
                <a:solidFill>
                  <a:schemeClr val="tx1"/>
                </a:solidFill>
              </a:rPr>
              <a:t>without prior written authorization. </a:t>
            </a:r>
          </a:p>
          <a:p>
            <a:pPr>
              <a:buNone/>
            </a:pPr>
            <a:r>
              <a:rPr>
                <a:solidFill>
                  <a:schemeClr val="tx1"/>
                </a:solidFill>
              </a:rPr>
              <a:t> </a:t>
            </a:r>
          </a:p>
          <a:p>
            <a:pPr>
              <a:buNone/>
            </a:pPr>
            <a:r>
              <a:rPr sz="3200" b="1">
                <a:solidFill>
                  <a:schemeClr val="tx1"/>
                </a:solidFill>
              </a:rPr>
              <a:t>IMPORTANT NOTICE</a:t>
            </a:r>
          </a:p>
          <a:p>
            <a:pPr marL="0" indent="0">
              <a:buNone/>
            </a:pPr>
            <a:r>
              <a:rPr sz="2200">
                <a:solidFill>
                  <a:schemeClr val="tx1"/>
                </a:solidFill>
              </a:rPr>
              <a:t>In the event information in this presentation reflects Synopsys’ future plans, such plans are as of the date of this presentation and are subject to change. Synopsys is not obligated to update this presentation or develop the products with the features and functionality discussed in this presentation. Additionally, Synopsys’ services and products may only be offered and purchased pursuant to an authorized quote and purchase order or a mutually agreed upon written contract with Synopsys.</a:t>
            </a:r>
          </a:p>
        </p:txBody>
      </p:sp>
      <p:sp>
        <p:nvSpPr>
          <p:cNvPr id="3"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7392">
          <p15:clr>
            <a:srgbClr val="5ACBF0"/>
          </p15:clr>
        </p15:guide>
        <p15:guide id="3" orient="horz" pos="3888">
          <p15:clr>
            <a:srgbClr val="5ACBF0"/>
          </p15:clr>
        </p15:guide>
        <p15:guide id="4" orient="horz" pos="372">
          <p15:clr>
            <a:srgbClr val="5ACBF0"/>
          </p15:clr>
        </p15:guide>
        <p15:guide id="5" pos="288">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ubtitle and Content Gray 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2F5014-87B6-4C5E-A265-0DB64F3D815D}"/>
              </a:ext>
            </a:extLst>
          </p:cNvPr>
          <p:cNvSpPr/>
          <p:nvPr>
            <p:custDataLst>
              <p:tags r:id="rId1"/>
            </p:custDataLst>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custDataLst>
              <p:tags r:id="rId2"/>
            </p:custDataLst>
          </p:nvPr>
        </p:nvSpPr>
        <p:spPr>
          <a:xfrm>
            <a:off x="456555" y="1554480"/>
            <a:ext cx="11278244" cy="4846320"/>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3"/>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t>
            </a:r>
            <a:r>
              <a:rPr lang="en-US"/>
              <a:t>a</a:t>
            </a:r>
            <a:r>
              <a:t>dd a </a:t>
            </a:r>
            <a:r>
              <a:rPr lang="en-US"/>
              <a:t>s</a:t>
            </a:r>
            <a:r>
              <a:t>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4"/>
            </p:custDataLst>
          </p:nvPr>
        </p:nvSpPr>
        <p:spPr/>
        <p:txBody>
          <a:bodyPr/>
          <a:lstStyle>
            <a:lvl1pPr>
              <a:defRPr/>
            </a:lvl1pPr>
          </a:lstStyle>
          <a:p>
            <a:r>
              <a:t>Click to Add a 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916389331"/>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Gray 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2F5014-87B6-4C5E-A265-0DB64F3D815D}"/>
              </a:ext>
            </a:extLst>
          </p:cNvPr>
          <p:cNvSpPr/>
          <p:nvPr>
            <p:custDataLst>
              <p:tags r:id="rId1"/>
            </p:custDataLst>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idx="1" hasCustomPrompt="1"/>
            <p:custDataLst>
              <p:tags r:id="rId2"/>
            </p:custDataLst>
          </p:nvPr>
        </p:nvSpPr>
        <p:spPr>
          <a:xfrm>
            <a:off x="456555" y="1554480"/>
            <a:ext cx="11278244" cy="4846320"/>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3"/>
            </p:custDataLst>
          </p:nvPr>
        </p:nvSpPr>
        <p:spPr/>
        <p:txBody>
          <a:bodyPr/>
          <a:lstStyle>
            <a:lvl1pPr>
              <a:defRPr/>
            </a:lvl1pPr>
          </a:lstStyle>
          <a:p>
            <a:r>
              <a:t>Click to Add a Title</a:t>
            </a:r>
          </a:p>
        </p:txBody>
      </p:sp>
      <p:sp>
        <p:nvSpPr>
          <p:cNvPr id="6" name="ConStatement"/>
          <p:cNvSpPr txBox="1"/>
          <p:nvPr>
            <p:custDataLst>
              <p:tags r:id="rId4"/>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3052646980"/>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t>Click to Add a Title</a:t>
            </a:r>
          </a:p>
        </p:txBody>
      </p:sp>
      <p:sp>
        <p:nvSpPr>
          <p:cNvPr id="3" name="Content Placeholder 2"/>
          <p:cNvSpPr>
            <a:spLocks noGrp="1"/>
          </p:cNvSpPr>
          <p:nvPr>
            <p:ph sz="half" idx="1" hasCustomPrompt="1"/>
            <p:custDataLst>
              <p:tags r:id="rId2"/>
            </p:custDataLst>
          </p:nvPr>
        </p:nvSpPr>
        <p:spPr>
          <a:xfrm>
            <a:off x="456555" y="1554480"/>
            <a:ext cx="5525117"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hasCustomPrompt="1"/>
            <p:custDataLst>
              <p:tags r:id="rId3"/>
            </p:custDataLst>
          </p:nvPr>
        </p:nvSpPr>
        <p:spPr>
          <a:xfrm>
            <a:off x="6209681" y="1554480"/>
            <a:ext cx="5525117" cy="4846320"/>
          </a:xfrm>
        </p:spPr>
        <p:txBody>
          <a:bodyPr vert="horz" lIns="91440" tIns="45720" rIns="91440" bIns="45720" rtlCol="0">
            <a:noAutofit/>
          </a:bodyPr>
          <a:lstStyle>
            <a:lvl1pPr>
              <a:defRPr/>
            </a:lvl1pPr>
            <a:lvl2pPr>
              <a:defRPr/>
            </a:lvl2pPr>
            <a:lvl3pPr>
              <a:defRPr/>
            </a:lvl3pPr>
            <a:lvl4pPr>
              <a:defRPr baseline="0"/>
            </a:lvl4pPr>
            <a:lvl5pPr>
              <a:defRPr baseline="0"/>
            </a:lvl5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ext Placeholder 6"/>
          <p:cNvSpPr>
            <a:spLocks noGrp="1"/>
          </p:cNvSpPr>
          <p:nvPr>
            <p:ph type="body" sz="quarter" idx="12" hasCustomPrompt="1"/>
            <p:custDataLst>
              <p:tags r:id="rId4"/>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t>
            </a:r>
            <a:r>
              <a:rPr lang="en-US"/>
              <a:t>a</a:t>
            </a:r>
            <a:r>
              <a:t>dd a </a:t>
            </a:r>
            <a:r>
              <a:rPr lang="en-US"/>
              <a:t>s</a:t>
            </a:r>
            <a:r>
              <a:t>ubtitle</a:t>
            </a:r>
          </a:p>
        </p:txBody>
      </p:sp>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a:solidFill>
                  <a:srgbClr val="7F7F7F"/>
                </a:solidFill>
                <a:latin typeface="Arial"/>
              </a:rPr>
              <a:t>Synopsys Confidential Information</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3" orient="horz" pos="1152">
          <p15:clr>
            <a:srgbClr val="5ACBF0"/>
          </p15:clr>
        </p15:guide>
        <p15:guide id="4" orient="horz" pos="720">
          <p15:clr>
            <a:srgbClr val="5ACBF0"/>
          </p15:clr>
        </p15:guide>
        <p15:guide id="5" orient="horz" pos="3888">
          <p15:clr>
            <a:srgbClr val="5ACBF0"/>
          </p15:clr>
        </p15:guide>
        <p15:guide id="6" pos="7392">
          <p15:clr>
            <a:srgbClr val="5ACBF0"/>
          </p15:clr>
        </p15:guide>
        <p15:guide id="7"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ubtitle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8245"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5"/>
          <p:cNvSpPr>
            <a:spLocks noGrp="1"/>
          </p:cNvSpPr>
          <p:nvPr>
            <p:ph sz="quarter" idx="10" hasCustomPrompt="1"/>
            <p:custDataLst>
              <p:tags r:id="rId2"/>
            </p:custDataLst>
          </p:nvPr>
        </p:nvSpPr>
        <p:spPr>
          <a:xfrm>
            <a:off x="456555" y="1554480"/>
            <a:ext cx="7772400" cy="4846320"/>
          </a:xfrm>
        </p:spPr>
        <p:txBody>
          <a:bodyPr vert="horz" lIns="91440" tIns="45720" rIns="91440" bIns="45720" rtlCol="0">
            <a:noAutofit/>
          </a:bodyPr>
          <a:lstStyle>
            <a:lvl1pPr>
              <a:defRPr/>
            </a:lvl1pPr>
            <a:lvl2pPr>
              <a:defRPr/>
            </a:lvl2pPr>
            <a:lvl3pPr>
              <a:defRPr/>
            </a:lvl3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6" name="Content Placeholder 7"/>
          <p:cNvSpPr>
            <a:spLocks noGrp="1"/>
          </p:cNvSpPr>
          <p:nvPr>
            <p:ph sz="quarter" idx="11" hasCustomPrompt="1"/>
            <p:custDataLst>
              <p:tags r:id="rId3"/>
            </p:custDataLst>
          </p:nvPr>
        </p:nvSpPr>
        <p:spPr>
          <a:xfrm>
            <a:off x="8763322" y="686390"/>
            <a:ext cx="3200400" cy="5700328"/>
          </a:xfrm>
        </p:spPr>
        <p:txBody>
          <a:bodyPr anchor="ctr"/>
          <a:lstStyle>
            <a:lvl1pPr marL="173736" indent="-173736">
              <a:spcBef>
                <a:spcPts val="600"/>
              </a:spcBef>
              <a:buFont typeface="Arial" panose="020B0604020202020204" pitchFamily="34" charset="0"/>
              <a:buChar char="•"/>
              <a:defRPr sz="2000"/>
            </a:lvl1pPr>
            <a:lvl2pPr marL="512064" indent="-219456">
              <a:spcBef>
                <a:spcPts val="600"/>
              </a:spcBef>
              <a:buFont typeface="Arial" panose="020B0604020202020204" pitchFamily="34" charset="0"/>
              <a:buChar char="–"/>
              <a:defRPr/>
            </a:lvl2pPr>
            <a:lvl3pPr marL="804672" indent="-228600">
              <a:spcBef>
                <a:spcPts val="600"/>
              </a:spcBef>
              <a:buFont typeface="Arial" panose="020B0604020202020204" pitchFamily="34" charset="0"/>
              <a:buChar char="–"/>
              <a:defRPr/>
            </a:lvl3pPr>
            <a:lvl4pPr marL="1088136" indent="-219456">
              <a:spcBef>
                <a:spcPts val="336"/>
              </a:spcBef>
              <a:buFont typeface="Arial" panose="020B0604020202020204" pitchFamily="34" charset="0"/>
              <a:buChar char="–"/>
              <a:defRPr/>
            </a:lvl4pPr>
            <a:lvl5pPr marL="1088136" indent="-219456">
              <a:spcBef>
                <a:spcPts val="336"/>
              </a:spcBef>
              <a:buFont typeface="Arial" panose="020B0604020202020204" pitchFamily="34" charset="0"/>
              <a:buChar char="–"/>
              <a:defRPr/>
            </a:lvl5pPr>
            <a:lvl6pPr marL="1088136" indent="-219456">
              <a:spcBef>
                <a:spcPts val="336"/>
              </a:spcBef>
              <a:buFont typeface="Arial" panose="020B0604020202020204" pitchFamily="34" charset="0"/>
              <a:buChar char="–"/>
              <a:defRPr/>
            </a:lvl6pPr>
            <a:lvl7pPr marL="1088136" indent="-219456">
              <a:spcBef>
                <a:spcPts val="336"/>
              </a:spcBef>
              <a:buFont typeface="Arial" panose="020B0604020202020204" pitchFamily="34" charset="0"/>
              <a:buChar char="–"/>
              <a:defRPr/>
            </a:lvl7pPr>
            <a:lvl8pPr marL="1088136" indent="-219456">
              <a:spcBef>
                <a:spcPts val="336"/>
              </a:spcBef>
              <a:buFont typeface="Arial" panose="020B0604020202020204" pitchFamily="34" charset="0"/>
              <a:buChar char="–"/>
              <a:defRPr/>
            </a:lvl8pPr>
            <a:lvl9pPr marL="1088136" indent="-219456">
              <a:spcBef>
                <a:spcPts val="336"/>
              </a:spcBef>
              <a:buFont typeface="Arial" panose="020B0604020202020204" pitchFamily="34" charset="0"/>
              <a:buChar char="–"/>
              <a:defRPr/>
            </a:lvl9pPr>
          </a:lstStyle>
          <a:p>
            <a:pPr lvl="0"/>
            <a:r>
              <a:t>Click to add text or choose an icon below to insert other content</a:t>
            </a:r>
          </a:p>
          <a:p>
            <a:pPr lvl="1"/>
            <a:r>
              <a:t>Second level</a:t>
            </a:r>
          </a:p>
          <a:p>
            <a:pPr lvl="2"/>
            <a:r>
              <a:t>Third level</a:t>
            </a:r>
          </a:p>
          <a:p>
            <a:pPr lvl="3"/>
            <a:r>
              <a:t>Fourth level</a:t>
            </a:r>
          </a:p>
          <a:p>
            <a:pPr lvl="4"/>
            <a:r>
              <a:t>Fifth level</a:t>
            </a:r>
          </a:p>
          <a:p>
            <a:pPr lvl="5"/>
            <a:r>
              <a:t>Sixth level</a:t>
            </a:r>
          </a:p>
          <a:p>
            <a:pPr lvl="6"/>
            <a:r>
              <a:t>Seventh level</a:t>
            </a:r>
          </a:p>
          <a:p>
            <a:pPr lvl="7"/>
            <a:r>
              <a:t>Eighth level</a:t>
            </a:r>
          </a:p>
          <a:p>
            <a:pPr lvl="8"/>
            <a:r>
              <a:t>Ninth level</a:t>
            </a:r>
          </a:p>
        </p:txBody>
      </p:sp>
      <p:sp>
        <p:nvSpPr>
          <p:cNvPr id="7" name="Text Placeholder 6"/>
          <p:cNvSpPr>
            <a:spLocks noGrp="1"/>
          </p:cNvSpPr>
          <p:nvPr>
            <p:ph type="body" sz="quarter" idx="12" hasCustomPrompt="1"/>
            <p:custDataLst>
              <p:tags r:id="rId4"/>
            </p:custDataLst>
          </p:nvPr>
        </p:nvSpPr>
        <p:spPr>
          <a:xfrm>
            <a:off x="456555" y="1005839"/>
            <a:ext cx="7772400" cy="365760"/>
          </a:xfrm>
        </p:spPr>
        <p:txBody>
          <a:bodyPr>
            <a:noAutofit/>
          </a:bodyPr>
          <a:lstStyle>
            <a:lvl1pPr marL="0" indent="0">
              <a:spcBef>
                <a:spcPts val="0"/>
              </a:spcBef>
              <a:buFontTx/>
              <a:buNone/>
              <a:defRPr sz="2200" i="0">
                <a:solidFill>
                  <a:schemeClr val="tx1"/>
                </a:solidFill>
              </a:defRPr>
            </a:lvl1pPr>
            <a:lvl2pPr marL="0" indent="0">
              <a:spcBef>
                <a:spcPts val="0"/>
              </a:spcBef>
              <a:buFontTx/>
              <a:buNone/>
              <a:defRPr sz="2400">
                <a:solidFill>
                  <a:schemeClr val="tx1">
                    <a:lumMod val="65000"/>
                    <a:lumOff val="35000"/>
                  </a:schemeClr>
                </a:solidFill>
              </a:defRPr>
            </a:lvl2pPr>
            <a:lvl3pPr marL="0" indent="0">
              <a:spcBef>
                <a:spcPts val="0"/>
              </a:spcBef>
              <a:buFontTx/>
              <a:buNone/>
              <a:defRPr sz="2400">
                <a:solidFill>
                  <a:schemeClr val="tx1">
                    <a:lumMod val="65000"/>
                    <a:lumOff val="35000"/>
                  </a:schemeClr>
                </a:solidFill>
              </a:defRPr>
            </a:lvl3pPr>
            <a:lvl4pPr marL="0" indent="0">
              <a:spcBef>
                <a:spcPts val="0"/>
              </a:spcBef>
              <a:buFontTx/>
              <a:buNone/>
              <a:defRPr sz="2400">
                <a:solidFill>
                  <a:schemeClr val="tx1">
                    <a:lumMod val="65000"/>
                    <a:lumOff val="35000"/>
                  </a:schemeClr>
                </a:solidFill>
              </a:defRPr>
            </a:lvl4pPr>
            <a:lvl5pPr marL="0" indent="0">
              <a:spcBef>
                <a:spcPts val="0"/>
              </a:spcBef>
              <a:buFontTx/>
              <a:buNone/>
              <a:defRPr sz="2400">
                <a:solidFill>
                  <a:schemeClr val="tx1">
                    <a:lumMod val="65000"/>
                    <a:lumOff val="35000"/>
                  </a:schemeClr>
                </a:solidFill>
              </a:defRPr>
            </a:lvl5pPr>
            <a:lvl6pPr marL="0" indent="0">
              <a:spcBef>
                <a:spcPts val="0"/>
              </a:spcBef>
              <a:buFontTx/>
              <a:buNone/>
              <a:defRPr sz="2400">
                <a:solidFill>
                  <a:schemeClr val="tx1">
                    <a:lumMod val="65000"/>
                    <a:lumOff val="35000"/>
                  </a:schemeClr>
                </a:solidFill>
              </a:defRPr>
            </a:lvl6pPr>
            <a:lvl7pPr marL="0" indent="0">
              <a:spcBef>
                <a:spcPts val="0"/>
              </a:spcBef>
              <a:buFontTx/>
              <a:buNone/>
              <a:defRPr sz="2400">
                <a:solidFill>
                  <a:schemeClr val="tx1">
                    <a:lumMod val="65000"/>
                    <a:lumOff val="35000"/>
                  </a:schemeClr>
                </a:solidFill>
              </a:defRPr>
            </a:lvl7pPr>
            <a:lvl8pPr marL="0" indent="0">
              <a:spcBef>
                <a:spcPts val="0"/>
              </a:spcBef>
              <a:buFontTx/>
              <a:buNone/>
              <a:defRPr sz="2400">
                <a:solidFill>
                  <a:schemeClr val="tx1">
                    <a:lumMod val="65000"/>
                    <a:lumOff val="35000"/>
                  </a:schemeClr>
                </a:solidFill>
              </a:defRPr>
            </a:lvl8pPr>
            <a:lvl9pPr marL="0" indent="0">
              <a:spcBef>
                <a:spcPts val="0"/>
              </a:spcBef>
              <a:buFontTx/>
              <a:buNone/>
              <a:defRPr sz="2400">
                <a:solidFill>
                  <a:schemeClr val="tx1">
                    <a:lumMod val="65000"/>
                    <a:lumOff val="35000"/>
                  </a:schemeClr>
                </a:solidFill>
              </a:defRPr>
            </a:lvl9pPr>
          </a:lstStyle>
          <a:p>
            <a:pPr lvl="0"/>
            <a:r>
              <a:t>Click to </a:t>
            </a:r>
            <a:r>
              <a:rPr lang="en-US"/>
              <a:t>a</a:t>
            </a:r>
            <a:r>
              <a:t>dd a </a:t>
            </a:r>
            <a:r>
              <a:rPr lang="en-US"/>
              <a:t>s</a:t>
            </a:r>
            <a:r>
              <a:t>ubtitle</a:t>
            </a:r>
          </a:p>
        </p:txBody>
      </p:sp>
      <p:sp>
        <p:nvSpPr>
          <p:cNvPr id="8" name="TextBox 7">
            <a:extLst>
              <a:ext uri="{FF2B5EF4-FFF2-40B4-BE49-F238E27FC236}">
                <a16:creationId xmlns:a16="http://schemas.microsoft.com/office/drawing/2014/main" id="{CC02078C-B5C2-413D-869E-7A1B5863A89B}"/>
              </a:ext>
            </a:extLst>
          </p:cNvPr>
          <p:cNvSpPr txBox="1"/>
          <p:nvPr>
            <p:custDataLst>
              <p:tags r:id="rId5"/>
            </p:custDataLst>
          </p:nvPr>
        </p:nvSpPr>
        <p:spPr>
          <a:xfrm>
            <a:off x="10293026" y="6605399"/>
            <a:ext cx="1353017" cy="215444"/>
          </a:xfrm>
          <a:prstGeom prst="rect">
            <a:avLst/>
          </a:prstGeom>
          <a:noFill/>
        </p:spPr>
        <p:txBody>
          <a:bodyPr wrap="square" rtlCol="0">
            <a:spAutoFit/>
          </a:bodyPr>
          <a:lstStyle/>
          <a:p>
            <a:r>
              <a:rPr sz="800">
                <a:solidFill>
                  <a:schemeClr val="tx1">
                    <a:lumMod val="50000"/>
                    <a:lumOff val="50000"/>
                  </a:schemeClr>
                </a:solidFill>
              </a:rPr>
              <a:t>© 20</a:t>
            </a:r>
            <a:r>
              <a:rPr lang="en-US" sz="800">
                <a:solidFill>
                  <a:schemeClr val="tx1">
                    <a:lumMod val="50000"/>
                    <a:lumOff val="50000"/>
                  </a:schemeClr>
                </a:solidFill>
              </a:rPr>
              <a:t>22</a:t>
            </a:r>
            <a:r>
              <a:rPr sz="800">
                <a:solidFill>
                  <a:schemeClr val="tx1">
                    <a:lumMod val="50000"/>
                    <a:lumOff val="50000"/>
                  </a:schemeClr>
                </a:solidFill>
              </a:rPr>
              <a:t> Synopsys, Inc. </a:t>
            </a:r>
          </a:p>
        </p:txBody>
      </p:sp>
      <p:sp>
        <p:nvSpPr>
          <p:cNvPr id="9" name="TextBox 8">
            <a:extLst>
              <a:ext uri="{FF2B5EF4-FFF2-40B4-BE49-F238E27FC236}">
                <a16:creationId xmlns:a16="http://schemas.microsoft.com/office/drawing/2014/main" id="{1C9E5331-3F34-4E1E-9A9D-9DBBF61D981B}"/>
              </a:ext>
            </a:extLst>
          </p:cNvPr>
          <p:cNvSpPr txBox="1"/>
          <p:nvPr>
            <p:custDataLst>
              <p:tags r:id="rId6"/>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 name="Title 1">
            <a:extLst>
              <a:ext uri="{FF2B5EF4-FFF2-40B4-BE49-F238E27FC236}">
                <a16:creationId xmlns:a16="http://schemas.microsoft.com/office/drawing/2014/main" id="{9A2A9805-62BE-4C31-8A35-16B53C254CAC}"/>
              </a:ext>
            </a:extLst>
          </p:cNvPr>
          <p:cNvSpPr>
            <a:spLocks noGrp="1"/>
          </p:cNvSpPr>
          <p:nvPr>
            <p:ph type="title" hasCustomPrompt="1"/>
            <p:custDataLst>
              <p:tags r:id="rId7"/>
            </p:custDataLst>
          </p:nvPr>
        </p:nvSpPr>
        <p:spPr>
          <a:xfrm>
            <a:off x="457200" y="0"/>
            <a:ext cx="7772400" cy="1005840"/>
          </a:xfrm>
        </p:spPr>
        <p:txBody>
          <a:bodyPr/>
          <a:lstStyle>
            <a:lvl1pPr>
              <a:defRPr/>
            </a:lvl1pPr>
          </a:lstStyle>
          <a:p>
            <a:r>
              <a:t>Click to Add a Title</a:t>
            </a:r>
          </a:p>
        </p:txBody>
      </p:sp>
      <p:sp>
        <p:nvSpPr>
          <p:cNvPr id="10" name="ConStatement"/>
          <p:cNvSpPr txBox="1"/>
          <p:nvPr userDrawn="1">
            <p:custDataLst>
              <p:tags r:id="rId8"/>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2" pos="5256">
          <p15:clr>
            <a:srgbClr val="5ACBF0"/>
          </p15:clr>
        </p15:guide>
        <p15:guide id="5" orient="horz" pos="1152">
          <p15:clr>
            <a:srgbClr val="5ACBF0"/>
          </p15:clr>
        </p15:guide>
        <p15:guide id="6" orient="horz" pos="720">
          <p15:clr>
            <a:srgbClr val="5ACBF0"/>
          </p15:clr>
        </p15:guide>
        <p15:guide id="8" pos="7536">
          <p15:clr>
            <a:srgbClr val="5ACBF0"/>
          </p15:clr>
        </p15:guide>
        <p15:guide id="9" pos="288">
          <p15:clr>
            <a:srgbClr val="5ACBF0"/>
          </p15:clr>
        </p15:guide>
        <p15:guide id="10" orient="horz" pos="38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ConStatement"/>
          <p:cNvSpPr txBox="1"/>
          <p:nvPr userDrawn="1">
            <p:custDataLst>
              <p:tags r:id="rId1"/>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4" orient="horz" pos="372">
          <p15:clr>
            <a:srgbClr val="5ACBF0"/>
          </p15:clr>
        </p15:guide>
        <p15:guide id="5" orient="horz" pos="3888">
          <p15:clr>
            <a:srgbClr val="5ACBF0"/>
          </p15:clr>
        </p15:guide>
        <p15:guide id="6" pos="288">
          <p15:clr>
            <a:srgbClr val="5ACBF0"/>
          </p15:clr>
        </p15:guide>
        <p15:guide id="7" pos="7392">
          <p15:clr>
            <a:srgbClr val="5ACBF0"/>
          </p15:clr>
        </p15:guide>
        <p15:guide id="8" orient="horz" pos="115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26D063-21E0-49F4-B710-4D6E39322D0C}"/>
              </a:ext>
            </a:extLst>
          </p:cNvPr>
          <p:cNvPicPr>
            <a:picLocks noChangeAspect="1"/>
          </p:cNvPicPr>
          <p:nvPr>
            <p:custDataLst>
              <p:tags r:id="rId1"/>
            </p:custDataLst>
          </p:nvPr>
        </p:nvPicPr>
        <p:blipFill>
          <a:blip r:embed="rId5"/>
          <a:stretch>
            <a:fillRect/>
          </a:stretch>
        </p:blipFill>
        <p:spPr>
          <a:xfrm>
            <a:off x="0" y="3909847"/>
            <a:ext cx="12192000" cy="2948153"/>
          </a:xfrm>
          <a:prstGeom prst="rect">
            <a:avLst/>
          </a:prstGeom>
        </p:spPr>
      </p:pic>
      <p:sp>
        <p:nvSpPr>
          <p:cNvPr id="8" name="TextBox 7"/>
          <p:cNvSpPr txBox="1"/>
          <p:nvPr>
            <p:custDataLst>
              <p:tags r:id="rId2"/>
            </p:custDataLst>
          </p:nvPr>
        </p:nvSpPr>
        <p:spPr>
          <a:xfrm>
            <a:off x="3333602" y="2619969"/>
            <a:ext cx="5524797" cy="923330"/>
          </a:xfrm>
          <a:prstGeom prst="rect">
            <a:avLst/>
          </a:prstGeom>
          <a:noFill/>
        </p:spPr>
        <p:txBody>
          <a:bodyPr wrap="square" rtlCol="0">
            <a:spAutoFit/>
          </a:bodyPr>
          <a:lstStyle/>
          <a:p>
            <a:pPr algn="ctr"/>
            <a:r>
              <a:rPr sz="5400" b="1">
                <a:solidFill>
                  <a:schemeClr val="accent1"/>
                </a:solidFill>
              </a:rPr>
              <a:t>Thank You</a:t>
            </a:r>
          </a:p>
        </p:txBody>
      </p:sp>
      <p:pic>
        <p:nvPicPr>
          <p:cNvPr id="5" name="Graphic 4">
            <a:extLst>
              <a:ext uri="{FF2B5EF4-FFF2-40B4-BE49-F238E27FC236}">
                <a16:creationId xmlns:a16="http://schemas.microsoft.com/office/drawing/2014/main" id="{8543610D-660E-4D8C-854F-37411EFBBBE2}"/>
              </a:ext>
            </a:extLst>
          </p:cNvPr>
          <p:cNvPicPr>
            <a:picLocks noChangeAspect="1"/>
          </p:cNvPicPr>
          <p:nvPr userDrawn="1">
            <p:custDataLst>
              <p:tags r:id="rId3"/>
            </p:custDataLst>
          </p:nvPr>
        </p:nvPicPr>
        <p:blipFill>
          <a:blip r:embed="rId6">
            <a:extLst>
              <a:ext uri="{96DAC541-7B7A-43D3-8B79-37D633B846F1}">
                <asvg:svgBlip xmlns:asvg="http://schemas.microsoft.com/office/drawing/2016/SVG/main" r:embed="rId7"/>
              </a:ext>
            </a:extLst>
          </a:blip>
          <a:stretch>
            <a:fillRect/>
          </a:stretch>
        </p:blipFill>
        <p:spPr>
          <a:xfrm>
            <a:off x="10153577" y="347267"/>
            <a:ext cx="1829195" cy="584326"/>
          </a:xfrm>
          <a:prstGeom prst="rect">
            <a:avLst/>
          </a:prstGeom>
        </p:spPr>
      </p:pic>
      <p:pic>
        <p:nvPicPr>
          <p:cNvPr id="9" name="Picture 8" descr="Logo&#10;&#10;Description automatically generated">
            <a:extLst>
              <a:ext uri="{FF2B5EF4-FFF2-40B4-BE49-F238E27FC236}">
                <a16:creationId xmlns:a16="http://schemas.microsoft.com/office/drawing/2014/main" id="{880F14FF-2BEB-42FF-89E4-00CB98C4C75C}"/>
              </a:ext>
            </a:extLst>
          </p:cNvPr>
          <p:cNvPicPr>
            <a:picLocks noChangeAspect="1"/>
          </p:cNvPicPr>
          <p:nvPr userDrawn="1"/>
        </p:nvPicPr>
        <p:blipFill>
          <a:blip r:embed="rId8"/>
          <a:stretch>
            <a:fillRect/>
          </a:stretch>
        </p:blipFill>
        <p:spPr>
          <a:xfrm>
            <a:off x="209228" y="344036"/>
            <a:ext cx="1776329" cy="690225"/>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AC622576-BD66-44E6-9B27-C224C1C8FB56}"/>
              </a:ext>
            </a:extLst>
          </p:cNvPr>
          <p:cNvPicPr>
            <a:picLocks noChangeAspect="1"/>
          </p:cNvPicPr>
          <p:nvPr>
            <p:custDataLst>
              <p:tags r:id="rId1"/>
            </p:custDataLst>
          </p:nvPr>
        </p:nvPicPr>
        <p:blipFill>
          <a:blip r:embed="rId3">
            <a:extLst>
              <a:ext uri="{96DAC541-7B7A-43D3-8B79-37D633B846F1}">
                <asvg:svgBlip xmlns:asvg="http://schemas.microsoft.com/office/drawing/2016/SVG/main" r:embed="rId4"/>
              </a:ext>
            </a:extLst>
          </a:blip>
          <a:stretch>
            <a:fillRect/>
          </a:stretch>
        </p:blipFill>
        <p:spPr>
          <a:xfrm>
            <a:off x="4068674" y="2760785"/>
            <a:ext cx="4183610" cy="133643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ynopsys 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4E8F61E-8F8D-404F-9D1D-7C47EA2E81A2}"/>
              </a:ext>
            </a:extLst>
          </p:cNvPr>
          <p:cNvPicPr>
            <a:picLocks noChangeAspect="1"/>
          </p:cNvPicPr>
          <p:nvPr>
            <p:custDataLst>
              <p:tags r:id="rId1"/>
            </p:custDataLst>
          </p:nvPr>
        </p:nvPicPr>
        <p:blipFill>
          <a:blip r:embed="rId8"/>
          <a:stretch>
            <a:fillRect/>
          </a:stretch>
        </p:blipFill>
        <p:spPr>
          <a:xfrm>
            <a:off x="0" y="3909847"/>
            <a:ext cx="12192000" cy="2948153"/>
          </a:xfrm>
          <a:prstGeom prst="rect">
            <a:avLst/>
          </a:prstGeom>
        </p:spPr>
      </p:pic>
      <p:sp>
        <p:nvSpPr>
          <p:cNvPr id="8" name="Text Placeholder 15"/>
          <p:cNvSpPr>
            <a:spLocks noGrp="1"/>
          </p:cNvSpPr>
          <p:nvPr>
            <p:ph type="body" sz="quarter" idx="10" hasCustomPrompt="1"/>
            <p:custDataLst>
              <p:tags r:id="rId2"/>
            </p:custDataLst>
          </p:nvPr>
        </p:nvSpPr>
        <p:spPr>
          <a:xfrm>
            <a:off x="456698" y="3981717"/>
            <a:ext cx="6333569" cy="731520"/>
          </a:xfrm>
        </p:spPr>
        <p:txBody>
          <a:bodyPr anchor="b">
            <a:normAutofit/>
          </a:bodyPr>
          <a:lstStyle>
            <a:lvl1pPr marL="0" indent="0" algn="l">
              <a:buNone/>
              <a:defRPr sz="24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t>Click to </a:t>
            </a:r>
            <a:r>
              <a:rPr lang="en-US"/>
              <a:t>A</a:t>
            </a:r>
            <a:r>
              <a:t>dd Name and Title</a:t>
            </a:r>
          </a:p>
        </p:txBody>
      </p:sp>
      <p:sp>
        <p:nvSpPr>
          <p:cNvPr id="9" name="Text Placeholder 18"/>
          <p:cNvSpPr>
            <a:spLocks noGrp="1"/>
          </p:cNvSpPr>
          <p:nvPr>
            <p:ph type="body" sz="quarter" idx="11" hasCustomPrompt="1"/>
            <p:custDataLst>
              <p:tags r:id="rId3"/>
            </p:custDataLst>
          </p:nvPr>
        </p:nvSpPr>
        <p:spPr>
          <a:xfrm>
            <a:off x="456555" y="4724812"/>
            <a:ext cx="6333569" cy="396815"/>
          </a:xfrm>
        </p:spPr>
        <p:txBody>
          <a:bodyPr anchor="b">
            <a:normAutofit/>
          </a:bodyPr>
          <a:lstStyle>
            <a:lvl1pPr algn="l">
              <a:buNone/>
              <a:defRPr sz="2000">
                <a:solidFill>
                  <a:schemeClr val="tx1"/>
                </a:solidFill>
                <a:effectLst/>
              </a:defRPr>
            </a:lvl1pPr>
          </a:lstStyle>
          <a:p>
            <a:pPr lvl="0"/>
            <a:r>
              <a:t>Click to</a:t>
            </a:r>
            <a:r>
              <a:rPr lang="en-US"/>
              <a:t> Add a </a:t>
            </a:r>
            <a:r>
              <a:t>Date</a:t>
            </a:r>
          </a:p>
        </p:txBody>
      </p:sp>
      <p:sp>
        <p:nvSpPr>
          <p:cNvPr id="21" name="Subtitle 2"/>
          <p:cNvSpPr>
            <a:spLocks noGrp="1"/>
          </p:cNvSpPr>
          <p:nvPr>
            <p:ph type="subTitle" idx="1" hasCustomPrompt="1"/>
            <p:custDataLst>
              <p:tags r:id="rId4"/>
            </p:custDataLst>
          </p:nvPr>
        </p:nvSpPr>
        <p:spPr>
          <a:xfrm>
            <a:off x="456556" y="2982484"/>
            <a:ext cx="11278565" cy="990600"/>
          </a:xfrm>
        </p:spPr>
        <p:txBody>
          <a:bodyPr>
            <a:normAutofit/>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t>Click to </a:t>
            </a:r>
            <a:r>
              <a:rPr lang="en-US"/>
              <a:t>a</a:t>
            </a:r>
            <a:r>
              <a:t>dd a </a:t>
            </a:r>
            <a:r>
              <a:rPr lang="en-US"/>
              <a:t>s</a:t>
            </a:r>
            <a:r>
              <a:t>ubtitle</a:t>
            </a:r>
          </a:p>
        </p:txBody>
      </p:sp>
      <p:sp>
        <p:nvSpPr>
          <p:cNvPr id="22" name="Title 1"/>
          <p:cNvSpPr>
            <a:spLocks noGrp="1"/>
          </p:cNvSpPr>
          <p:nvPr>
            <p:ph type="ctrTitle" hasCustomPrompt="1"/>
            <p:custDataLst>
              <p:tags r:id="rId5"/>
            </p:custDataLst>
          </p:nvPr>
        </p:nvSpPr>
        <p:spPr>
          <a:xfrm>
            <a:off x="456555" y="1147394"/>
            <a:ext cx="11278567" cy="1828800"/>
          </a:xfrm>
        </p:spPr>
        <p:txBody>
          <a:bodyPr anchor="b">
            <a:normAutofit/>
          </a:bodyPr>
          <a:lstStyle>
            <a:lvl1pPr algn="l">
              <a:defRPr sz="3600">
                <a:solidFill>
                  <a:schemeClr val="accent1"/>
                </a:solidFill>
                <a:effectLst/>
              </a:defRPr>
            </a:lvl1pPr>
          </a:lstStyle>
          <a:p>
            <a:r>
              <a:t>Click to Add a Title</a:t>
            </a:r>
          </a:p>
        </p:txBody>
      </p:sp>
      <p:pic>
        <p:nvPicPr>
          <p:cNvPr id="10" name="Graphic 9">
            <a:extLst>
              <a:ext uri="{FF2B5EF4-FFF2-40B4-BE49-F238E27FC236}">
                <a16:creationId xmlns:a16="http://schemas.microsoft.com/office/drawing/2014/main" id="{9889C713-0D9F-4617-8B3E-E5631E10483A}"/>
              </a:ext>
            </a:extLst>
          </p:cNvPr>
          <p:cNvPicPr>
            <a:picLocks noChangeAspect="1"/>
          </p:cNvPicPr>
          <p:nvPr>
            <p:custDataLst>
              <p:tags r:id="rId6"/>
            </p:custDataLst>
          </p:nvPr>
        </p:nvPicPr>
        <p:blipFill>
          <a:blip r:embed="rId9">
            <a:extLst>
              <a:ext uri="{96DAC541-7B7A-43D3-8B79-37D633B846F1}">
                <asvg:svgBlip xmlns:asvg="http://schemas.microsoft.com/office/drawing/2016/SVG/main" r:embed="rId10"/>
              </a:ext>
            </a:extLst>
          </a:blip>
          <a:stretch>
            <a:fillRect/>
          </a:stretch>
        </p:blipFill>
        <p:spPr>
          <a:xfrm>
            <a:off x="10153577" y="347267"/>
            <a:ext cx="1829195" cy="584326"/>
          </a:xfrm>
          <a:prstGeom prst="rect">
            <a:avLst/>
          </a:prstGeom>
        </p:spPr>
      </p:pic>
      <p:pic>
        <p:nvPicPr>
          <p:cNvPr id="3" name="Picture 2" descr="Logo&#10;&#10;Description automatically generated">
            <a:extLst>
              <a:ext uri="{FF2B5EF4-FFF2-40B4-BE49-F238E27FC236}">
                <a16:creationId xmlns:a16="http://schemas.microsoft.com/office/drawing/2014/main" id="{49C0E122-5DB0-4632-AEEF-4BD7CA055816}"/>
              </a:ext>
            </a:extLst>
          </p:cNvPr>
          <p:cNvPicPr>
            <a:picLocks noChangeAspect="1"/>
          </p:cNvPicPr>
          <p:nvPr userDrawn="1"/>
        </p:nvPicPr>
        <p:blipFill>
          <a:blip r:embed="rId11"/>
          <a:stretch>
            <a:fillRect/>
          </a:stretch>
        </p:blipFill>
        <p:spPr>
          <a:xfrm>
            <a:off x="209228" y="344036"/>
            <a:ext cx="1776329" cy="690225"/>
          </a:xfrm>
          <a:prstGeom prst="rect">
            <a:avLst/>
          </a:prstGeom>
        </p:spPr>
      </p:pic>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8714D-2663-4B45-8812-F81E64B5B065}"/>
              </a:ext>
            </a:extLst>
          </p:cNvPr>
          <p:cNvSpPr/>
          <p:nvPr>
            <p:custDataLst>
              <p:tags r:id="rId1"/>
            </p:custDataLst>
          </p:nvPr>
        </p:nvSpPr>
        <p:spPr>
          <a:xfrm>
            <a:off x="0" y="921262"/>
            <a:ext cx="12192000" cy="1368459"/>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hasCustomPrompt="1"/>
            <p:custDataLst>
              <p:tags r:id="rId2"/>
            </p:custDataLst>
          </p:nvPr>
        </p:nvSpPr>
        <p:spPr>
          <a:xfrm>
            <a:off x="456876" y="921262"/>
            <a:ext cx="10319341" cy="1368459"/>
          </a:xfrm>
        </p:spPr>
        <p:txBody>
          <a:bodyPr anchor="ctr">
            <a:normAutofit/>
          </a:bodyPr>
          <a:lstStyle>
            <a:lvl1pPr>
              <a:defRPr sz="3600">
                <a:solidFill>
                  <a:schemeClr val="accent1"/>
                </a:solidFill>
              </a:defRPr>
            </a:lvl1pPr>
          </a:lstStyle>
          <a:p>
            <a:r>
              <a:t>Click to add Agenda</a:t>
            </a:r>
            <a:r>
              <a:rPr lang="en-US"/>
              <a:t> Title</a:t>
            </a:r>
            <a:endParaRPr/>
          </a:p>
        </p:txBody>
      </p:sp>
      <p:sp>
        <p:nvSpPr>
          <p:cNvPr id="7" name="Text Placeholder 6"/>
          <p:cNvSpPr>
            <a:spLocks noGrp="1"/>
          </p:cNvSpPr>
          <p:nvPr>
            <p:ph type="body" sz="quarter" idx="10" hasCustomPrompt="1"/>
            <p:custDataLst>
              <p:tags r:id="rId3"/>
            </p:custDataLst>
          </p:nvPr>
        </p:nvSpPr>
        <p:spPr>
          <a:xfrm>
            <a:off x="456876" y="2409824"/>
            <a:ext cx="11278244" cy="3990976"/>
          </a:xfrm>
        </p:spPr>
        <p:txBody>
          <a:bodyPr>
            <a:normAutofit/>
          </a:bodyPr>
          <a:lstStyle>
            <a:lvl1pPr marL="228600" indent="-228600">
              <a:spcBef>
                <a:spcPts val="600"/>
              </a:spcBef>
              <a:spcAft>
                <a:spcPts val="0"/>
              </a:spcAft>
              <a:buClr>
                <a:schemeClr val="tx1"/>
              </a:buClr>
              <a:buFont typeface="Arial" panose="020B0604020202020204" pitchFamily="34" charset="0"/>
              <a:buChar char="•"/>
              <a:defRPr sz="2800" baseline="0">
                <a:solidFill>
                  <a:schemeClr val="tx1"/>
                </a:solidFill>
              </a:defRPr>
            </a:lvl1pPr>
            <a:lvl2pPr marL="512064" indent="-219456">
              <a:buClr>
                <a:schemeClr val="tx1"/>
              </a:buClr>
              <a:buFont typeface="Arial" panose="020B0604020202020204" pitchFamily="34" charset="0"/>
              <a:buChar char="•"/>
              <a:defRPr sz="2400">
                <a:solidFill>
                  <a:schemeClr val="tx1"/>
                </a:solidFill>
              </a:defRPr>
            </a:lvl2pPr>
            <a:lvl3pPr marL="804672" indent="-228600">
              <a:buClr>
                <a:schemeClr val="tx1"/>
              </a:buClr>
              <a:buFont typeface="Arial" panose="020B0604020202020204" pitchFamily="34" charset="0"/>
              <a:buChar char="•"/>
              <a:defRPr sz="2000">
                <a:solidFill>
                  <a:schemeClr val="tx1"/>
                </a:solidFill>
              </a:defRPr>
            </a:lvl3pPr>
            <a:lvl4pPr marL="1088136" indent="-219456">
              <a:buClr>
                <a:schemeClr val="tx1"/>
              </a:buClr>
              <a:buFont typeface="Arial" panose="020B0604020202020204" pitchFamily="34" charset="0"/>
              <a:buChar char="•"/>
              <a:defRPr sz="1800">
                <a:solidFill>
                  <a:schemeClr val="tx1"/>
                </a:solidFill>
              </a:defRPr>
            </a:lvl4pPr>
            <a:lvl5pPr marL="1088136" indent="-219456">
              <a:buClr>
                <a:schemeClr val="tx1"/>
              </a:buClr>
              <a:buFont typeface="Arial" panose="020B0604020202020204" pitchFamily="34" charset="0"/>
              <a:buChar char="•"/>
              <a:defRPr sz="1800">
                <a:solidFill>
                  <a:schemeClr val="tx1"/>
                </a:solidFill>
              </a:defRPr>
            </a:lvl5pPr>
            <a:lvl6pPr marL="1088136" indent="-219456">
              <a:buClr>
                <a:schemeClr val="tx1"/>
              </a:buClr>
              <a:buFont typeface="Arial" panose="020B0604020202020204" pitchFamily="34" charset="0"/>
              <a:buChar char="•"/>
              <a:defRPr sz="1800"/>
            </a:lvl6pPr>
            <a:lvl7pPr marL="1088136" indent="-219456">
              <a:buClr>
                <a:schemeClr val="tx1"/>
              </a:buClr>
              <a:buFont typeface="Arial" panose="020B0604020202020204" pitchFamily="34" charset="0"/>
              <a:buChar char="•"/>
              <a:defRPr sz="1800"/>
            </a:lvl7pPr>
            <a:lvl8pPr marL="1088136" indent="-219456">
              <a:buClr>
                <a:schemeClr val="tx1"/>
              </a:buClr>
              <a:buFont typeface="Arial" panose="020B0604020202020204" pitchFamily="34" charset="0"/>
              <a:buChar char="•"/>
              <a:defRPr sz="1800"/>
            </a:lvl8pPr>
            <a:lvl9pPr marL="1088136" indent="-219456">
              <a:buClr>
                <a:schemeClr val="tx1"/>
              </a:buClr>
              <a:buFont typeface="Arial" panose="020B0604020202020204" pitchFamily="34" charset="0"/>
              <a:buChar char="•"/>
              <a:defRPr sz="1800"/>
            </a:lvl9pPr>
          </a:lstStyle>
          <a:p>
            <a:pPr lvl="0"/>
            <a:r>
              <a:t>Agenda item</a:t>
            </a:r>
          </a:p>
          <a:p>
            <a:pPr lvl="1"/>
            <a:r>
              <a:t>Second level</a:t>
            </a:r>
          </a:p>
          <a:p>
            <a:pPr lvl="2"/>
            <a:r>
              <a:t>Third level</a:t>
            </a:r>
          </a:p>
          <a:p>
            <a:pPr lvl="3"/>
            <a:r>
              <a:t>Fourth level</a:t>
            </a:r>
          </a:p>
          <a:p>
            <a:pPr lvl="4"/>
            <a:r>
              <a:t>Fifth level</a:t>
            </a:r>
          </a:p>
          <a:p>
            <a:pPr lvl="5"/>
            <a:r>
              <a:t>Six</a:t>
            </a:r>
          </a:p>
          <a:p>
            <a:pPr lvl="6"/>
            <a:r>
              <a:t>Seven</a:t>
            </a:r>
          </a:p>
          <a:p>
            <a:pPr lvl="7"/>
            <a:r>
              <a:t>Eight</a:t>
            </a:r>
          </a:p>
          <a:p>
            <a:pPr lvl="8"/>
            <a:r>
              <a:rPr lang="en-US"/>
              <a:t>N</a:t>
            </a:r>
            <a:r>
              <a:t>ine</a:t>
            </a:r>
          </a:p>
        </p:txBody>
      </p:sp>
      <p:pic>
        <p:nvPicPr>
          <p:cNvPr id="8" name="Picture 7">
            <a:extLst>
              <a:ext uri="{FF2B5EF4-FFF2-40B4-BE49-F238E27FC236}">
                <a16:creationId xmlns:a16="http://schemas.microsoft.com/office/drawing/2014/main" id="{A4B705BD-3A2D-4144-B3FF-F24403F80C12}"/>
              </a:ext>
            </a:extLst>
          </p:cNvPr>
          <p:cNvPicPr>
            <a:picLocks noChangeAspect="1"/>
          </p:cNvPicPr>
          <p:nvPr>
            <p:custDataLst>
              <p:tags r:id="rId4"/>
            </p:custDataLst>
          </p:nvPr>
        </p:nvPicPr>
        <p:blipFill>
          <a:blip r:embed="rId7"/>
          <a:stretch>
            <a:fillRect/>
          </a:stretch>
        </p:blipFill>
        <p:spPr>
          <a:xfrm>
            <a:off x="10829622" y="921262"/>
            <a:ext cx="1362376" cy="1368459"/>
          </a:xfrm>
          <a:prstGeom prst="rect">
            <a:avLst/>
          </a:prstGeom>
        </p:spPr>
      </p:pic>
      <p:sp>
        <p:nvSpPr>
          <p:cNvPr id="6" name="ConStatement"/>
          <p:cNvSpPr txBox="1"/>
          <p:nvPr userDrawn="1">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orient="horz" pos="1512">
          <p15:clr>
            <a:srgbClr val="5ACBF0"/>
          </p15:clr>
        </p15:guide>
        <p15:guide id="2" pos="288">
          <p15:clr>
            <a:srgbClr val="5ACBF0"/>
          </p15:clr>
        </p15:guide>
        <p15:guide id="3" pos="7392">
          <p15:clr>
            <a:srgbClr val="5ACBF0"/>
          </p15:clr>
        </p15:guide>
        <p15:guide id="4" orient="horz" pos="38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D60E6F-7C19-4120-8794-819C5E8622E8}"/>
              </a:ext>
            </a:extLst>
          </p:cNvPr>
          <p:cNvSpPr/>
          <p:nvPr>
            <p:custDataLst>
              <p:tags r:id="rId1"/>
            </p:custDataLst>
          </p:nvPr>
        </p:nvSpPr>
        <p:spPr>
          <a:xfrm>
            <a:off x="0" y="921262"/>
            <a:ext cx="12192000" cy="32004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pic>
        <p:nvPicPr>
          <p:cNvPr id="9" name="Picture 8">
            <a:extLst>
              <a:ext uri="{FF2B5EF4-FFF2-40B4-BE49-F238E27FC236}">
                <a16:creationId xmlns:a16="http://schemas.microsoft.com/office/drawing/2014/main" id="{F3389F0F-5D68-4BA4-BF3C-ED1CEFFE4174}"/>
              </a:ext>
            </a:extLst>
          </p:cNvPr>
          <p:cNvPicPr>
            <a:picLocks noChangeAspect="1"/>
          </p:cNvPicPr>
          <p:nvPr>
            <p:custDataLst>
              <p:tags r:id="rId2"/>
            </p:custDataLst>
          </p:nvPr>
        </p:nvPicPr>
        <p:blipFill>
          <a:blip r:embed="rId7"/>
          <a:stretch>
            <a:fillRect/>
          </a:stretch>
        </p:blipFill>
        <p:spPr>
          <a:xfrm>
            <a:off x="10856088" y="921262"/>
            <a:ext cx="1339461" cy="3200400"/>
          </a:xfrm>
          <a:prstGeom prst="rect">
            <a:avLst/>
          </a:prstGeom>
        </p:spPr>
      </p:pic>
      <p:sp>
        <p:nvSpPr>
          <p:cNvPr id="2" name="Title 1"/>
          <p:cNvSpPr>
            <a:spLocks noGrp="1"/>
          </p:cNvSpPr>
          <p:nvPr>
            <p:ph type="title" hasCustomPrompt="1"/>
            <p:custDataLst>
              <p:tags r:id="rId3"/>
            </p:custDataLst>
          </p:nvPr>
        </p:nvSpPr>
        <p:spPr>
          <a:xfrm>
            <a:off x="456877" y="1617298"/>
            <a:ext cx="10319339" cy="1001323"/>
          </a:xfrm>
        </p:spPr>
        <p:txBody>
          <a:bodyPr anchor="b">
            <a:normAutofit/>
          </a:bodyPr>
          <a:lstStyle>
            <a:lvl1pPr>
              <a:defRPr sz="3600">
                <a:solidFill>
                  <a:schemeClr val="accent1"/>
                </a:solidFill>
              </a:defRPr>
            </a:lvl1pPr>
          </a:lstStyle>
          <a:p>
            <a:r>
              <a:t>Click to add Section Header</a:t>
            </a:r>
          </a:p>
        </p:txBody>
      </p:sp>
      <p:sp>
        <p:nvSpPr>
          <p:cNvPr id="3" name="Text Placeholder 2"/>
          <p:cNvSpPr>
            <a:spLocks noGrp="1"/>
          </p:cNvSpPr>
          <p:nvPr>
            <p:ph type="body" idx="1" hasCustomPrompt="1"/>
            <p:custDataLst>
              <p:tags r:id="rId4"/>
            </p:custDataLst>
          </p:nvPr>
        </p:nvSpPr>
        <p:spPr>
          <a:xfrm>
            <a:off x="456877" y="2618620"/>
            <a:ext cx="10319339" cy="1202753"/>
          </a:xfrm>
        </p:spPr>
        <p:txBody>
          <a:bodyPr>
            <a:normAutofit/>
          </a:bodyPr>
          <a:lstStyle>
            <a:lvl1pPr marL="0" indent="0">
              <a:spcBef>
                <a:spcPts val="600"/>
              </a:spcBef>
              <a:buNone/>
              <a:defRPr sz="2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t>Click to </a:t>
            </a:r>
            <a:r>
              <a:rPr lang="en-US"/>
              <a:t>a</a:t>
            </a:r>
            <a:r>
              <a:t>dd a </a:t>
            </a:r>
            <a:r>
              <a:rPr lang="en-US"/>
              <a:t>s</a:t>
            </a:r>
            <a:r>
              <a:t>ubtitle</a:t>
            </a:r>
          </a:p>
        </p:txBody>
      </p:sp>
      <p:sp>
        <p:nvSpPr>
          <p:cNvPr id="6" name="ConStatement"/>
          <p:cNvSpPr txBox="1"/>
          <p:nvPr>
            <p:custDataLst>
              <p:tags r:id="rId5"/>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70CAF9-E820-418F-A14D-F56F01578AF6}"/>
              </a:ext>
            </a:extLst>
          </p:cNvPr>
          <p:cNvSpPr>
            <a:spLocks noGrp="1"/>
          </p:cNvSpPr>
          <p:nvPr>
            <p:ph type="title" hasCustomPrompt="1"/>
            <p:custDataLst>
              <p:tags r:id="rId1"/>
            </p:custDataLst>
          </p:nvPr>
        </p:nvSpPr>
        <p:spPr>
          <a:xfrm>
            <a:off x="457200" y="-1"/>
            <a:ext cx="11277922" cy="1005840"/>
          </a:xfrm>
        </p:spPr>
        <p:txBody>
          <a:bodyPr/>
          <a:lstStyle>
            <a:lvl1pPr>
              <a:defRPr/>
            </a:lvl1pPr>
          </a:lstStyle>
          <a:p>
            <a:r>
              <a:t>Click to Add a Title</a:t>
            </a:r>
          </a:p>
        </p:txBody>
      </p:sp>
      <p:sp>
        <p:nvSpPr>
          <p:cNvPr id="4" name="ConStatement"/>
          <p:cNvSpPr txBox="1"/>
          <p:nvPr userDrawn="1">
            <p:custDataLst>
              <p:tags r:id="rId2"/>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3888">
          <p15:clr>
            <a:srgbClr val="5ACBF0"/>
          </p15:clr>
        </p15:guide>
        <p15:guide id="4" orient="horz" pos="720">
          <p15:clr>
            <a:srgbClr val="5ACBF0"/>
          </p15:clr>
        </p15:guide>
        <p15:guide id="5" orient="horz" pos="115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4D4B6-6919-4B05-9865-A84FDCB3F1A6}"/>
              </a:ext>
            </a:extLst>
          </p:cNvPr>
          <p:cNvSpPr>
            <a:spLocks noGrp="1"/>
          </p:cNvSpPr>
          <p:nvPr>
            <p:ph type="title" hasCustomPrompt="1"/>
            <p:custDataLst>
              <p:tags r:id="rId1"/>
            </p:custDataLst>
          </p:nvPr>
        </p:nvSpPr>
        <p:spPr/>
        <p:txBody>
          <a:bodyPr/>
          <a:lstStyle>
            <a:lvl1pPr>
              <a:defRPr/>
            </a:lvl1pPr>
          </a:lstStyle>
          <a:p>
            <a:r>
              <a:t>Click to Add a Title</a:t>
            </a:r>
          </a:p>
        </p:txBody>
      </p:sp>
      <p:sp>
        <p:nvSpPr>
          <p:cNvPr id="3" name="Text Placeholder 6">
            <a:extLst>
              <a:ext uri="{FF2B5EF4-FFF2-40B4-BE49-F238E27FC236}">
                <a16:creationId xmlns:a16="http://schemas.microsoft.com/office/drawing/2014/main" id="{9C032D36-66AB-4AEF-A795-4ED1CE7E776A}"/>
              </a:ext>
            </a:extLst>
          </p:cNvPr>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t>
            </a:r>
            <a:r>
              <a:rPr lang="en-US"/>
              <a:t>a</a:t>
            </a:r>
            <a:r>
              <a:t>dd a </a:t>
            </a:r>
            <a:r>
              <a:rPr lang="en-US"/>
              <a:t>s</a:t>
            </a:r>
            <a:r>
              <a:t>ubtitle</a:t>
            </a:r>
          </a:p>
        </p:txBody>
      </p:sp>
      <p:sp>
        <p:nvSpPr>
          <p:cNvPr id="4" name="ConStatement"/>
          <p:cNvSpPr txBox="1"/>
          <p:nvPr userDrawn="1">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a:solidFill>
                  <a:srgbClr val="7F7F7F"/>
                </a:solidFill>
                <a:latin typeface="Arial"/>
              </a:rPr>
              <a:t>Synopsys Confidential Information</a:t>
            </a:r>
          </a:p>
        </p:txBody>
      </p:sp>
    </p:spTree>
    <p:extLst>
      <p:ext uri="{BB962C8B-B14F-4D97-AF65-F5344CB8AC3E}">
        <p14:creationId xmlns:p14="http://schemas.microsoft.com/office/powerpoint/2010/main" val="3041685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4" name="Text Placeholder 6"/>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t>
            </a:r>
            <a:r>
              <a:rPr lang="en-US"/>
              <a:t>a</a:t>
            </a:r>
            <a:r>
              <a:t>dd a </a:t>
            </a:r>
            <a:r>
              <a:rPr lang="en-US"/>
              <a:t>s</a:t>
            </a:r>
            <a:r>
              <a:t>ubtitle</a:t>
            </a:r>
            <a:r>
              <a:rPr lang="en-US"/>
              <a:t> </a:t>
            </a:r>
            <a:endParaRP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3"/>
            </p:custDataLst>
          </p:nvPr>
        </p:nvSpPr>
        <p:spPr/>
        <p:txBody>
          <a:bodyPr/>
          <a:lstStyle>
            <a:lvl1pPr>
              <a:defRPr/>
            </a:lvl1pPr>
          </a:lstStyle>
          <a:p>
            <a:r>
              <a:t>Click to Add a Title</a:t>
            </a:r>
          </a:p>
        </p:txBody>
      </p:sp>
      <p:sp>
        <p:nvSpPr>
          <p:cNvPr id="6" name="ConStatement"/>
          <p:cNvSpPr txBox="1"/>
          <p:nvPr userDrawn="1">
            <p:custDataLst>
              <p:tags r:id="rId4"/>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lang="en-US" sz="800">
                <a:solidFill>
                  <a:srgbClr val="7F7F7F"/>
                </a:solidFill>
                <a:latin typeface="Arial"/>
              </a:rPr>
              <a:t>Synopsys Confidential Information</a:t>
            </a:r>
          </a:p>
        </p:txBody>
      </p:sp>
    </p:spTree>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custDataLst>
              <p:tags r:id="rId1"/>
            </p:custDataLst>
          </p:nvPr>
        </p:nvSpPr>
        <p:spPr>
          <a:xfrm>
            <a:off x="456555" y="1554480"/>
            <a:ext cx="11278244" cy="4846320"/>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t>Click to add text or choose an icon below to insert other content</a:t>
            </a:r>
          </a:p>
          <a:p>
            <a:pPr lvl="1"/>
            <a:r>
              <a:t>Second level</a:t>
            </a:r>
          </a:p>
          <a:p>
            <a:pPr lvl="2"/>
            <a:r>
              <a:t>Third level</a:t>
            </a:r>
          </a:p>
          <a:p>
            <a:pPr lvl="3"/>
            <a:r>
              <a:t>Fourth level</a:t>
            </a:r>
          </a:p>
          <a:p>
            <a:pPr lvl="4"/>
            <a:r>
              <a:t>Fifth level</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2"/>
            </p:custDataLst>
          </p:nvPr>
        </p:nvSpPr>
        <p:spPr/>
        <p:txBody>
          <a:bodyPr/>
          <a:lstStyle>
            <a:lvl1pPr>
              <a:defRPr/>
            </a:lvl1pPr>
          </a:lstStyle>
          <a:p>
            <a:r>
              <a:t>Click to Add a Title</a:t>
            </a:r>
          </a:p>
        </p:txBody>
      </p:sp>
      <p:sp>
        <p:nvSpPr>
          <p:cNvPr id="6" name="ConStatement"/>
          <p:cNvSpPr txBox="1"/>
          <p:nvPr>
            <p:custDataLst>
              <p:tags r:id="rId3"/>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2628471069"/>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Gray Ba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B2F5014-87B6-4C5E-A265-0DB64F3D815D}"/>
              </a:ext>
            </a:extLst>
          </p:cNvPr>
          <p:cNvSpPr/>
          <p:nvPr>
            <p:custDataLst>
              <p:tags r:id="rId1"/>
            </p:custDataLst>
          </p:nvPr>
        </p:nvSpPr>
        <p:spPr bwMode="ltGray">
          <a:xfrm>
            <a:off x="0" y="1465385"/>
            <a:ext cx="12192645" cy="5035062"/>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 Placeholder 6"/>
          <p:cNvSpPr>
            <a:spLocks noGrp="1"/>
          </p:cNvSpPr>
          <p:nvPr>
            <p:ph type="body" sz="quarter" idx="12" hasCustomPrompt="1"/>
            <p:custDataLst>
              <p:tags r:id="rId2"/>
            </p:custDataLst>
          </p:nvPr>
        </p:nvSpPr>
        <p:spPr>
          <a:xfrm>
            <a:off x="456555" y="1005839"/>
            <a:ext cx="11278244" cy="365760"/>
          </a:xfrm>
        </p:spPr>
        <p:txBody>
          <a:bodyPr>
            <a:noAutofit/>
          </a:bodyPr>
          <a:lstStyle>
            <a:lvl1pPr marL="0" indent="0">
              <a:spcBef>
                <a:spcPts val="0"/>
              </a:spcBef>
              <a:buFont typeface="Arial" panose="020B0604020202020204" pitchFamily="34" charset="0"/>
              <a:buNone/>
              <a:defRPr sz="2200" i="0">
                <a:solidFill>
                  <a:schemeClr val="tx1"/>
                </a:solidFill>
              </a:defRPr>
            </a:lvl1pPr>
            <a:lvl2pPr marL="0" indent="0">
              <a:spcBef>
                <a:spcPts val="0"/>
              </a:spcBef>
              <a:buNone/>
              <a:defRPr sz="2400">
                <a:solidFill>
                  <a:schemeClr val="tx1">
                    <a:lumMod val="65000"/>
                    <a:lumOff val="35000"/>
                  </a:schemeClr>
                </a:solidFill>
              </a:defRPr>
            </a:lvl2pPr>
            <a:lvl3pPr marL="0" indent="0">
              <a:spcBef>
                <a:spcPts val="0"/>
              </a:spcBef>
              <a:buNone/>
              <a:defRPr sz="2400">
                <a:solidFill>
                  <a:schemeClr val="tx1">
                    <a:lumMod val="65000"/>
                    <a:lumOff val="35000"/>
                  </a:schemeClr>
                </a:solidFill>
              </a:defRPr>
            </a:lvl3pPr>
            <a:lvl4pPr marL="0" indent="0">
              <a:spcBef>
                <a:spcPts val="0"/>
              </a:spcBef>
              <a:buNone/>
              <a:defRPr sz="2400">
                <a:solidFill>
                  <a:schemeClr val="tx1">
                    <a:lumMod val="65000"/>
                    <a:lumOff val="35000"/>
                  </a:schemeClr>
                </a:solidFill>
              </a:defRPr>
            </a:lvl4pPr>
            <a:lvl5pPr marL="0" indent="0">
              <a:spcBef>
                <a:spcPts val="0"/>
              </a:spcBef>
              <a:buNone/>
              <a:defRPr sz="2400">
                <a:solidFill>
                  <a:schemeClr val="tx1">
                    <a:lumMod val="65000"/>
                    <a:lumOff val="35000"/>
                  </a:schemeClr>
                </a:solidFill>
              </a:defRPr>
            </a:lvl5pPr>
            <a:lvl6pPr marL="0" indent="0">
              <a:spcBef>
                <a:spcPts val="0"/>
              </a:spcBef>
              <a:buNone/>
              <a:defRPr sz="2400">
                <a:solidFill>
                  <a:schemeClr val="tx1">
                    <a:lumMod val="65000"/>
                    <a:lumOff val="35000"/>
                  </a:schemeClr>
                </a:solidFill>
              </a:defRPr>
            </a:lvl6pPr>
            <a:lvl7pPr marL="0" indent="0">
              <a:spcBef>
                <a:spcPts val="0"/>
              </a:spcBef>
              <a:buNone/>
              <a:defRPr sz="2400">
                <a:solidFill>
                  <a:schemeClr val="tx1">
                    <a:lumMod val="65000"/>
                    <a:lumOff val="35000"/>
                  </a:schemeClr>
                </a:solidFill>
              </a:defRPr>
            </a:lvl7pPr>
            <a:lvl8pPr marL="0" indent="0">
              <a:spcBef>
                <a:spcPts val="0"/>
              </a:spcBef>
              <a:buNone/>
              <a:defRPr sz="2400">
                <a:solidFill>
                  <a:schemeClr val="tx1">
                    <a:lumMod val="65000"/>
                    <a:lumOff val="35000"/>
                  </a:schemeClr>
                </a:solidFill>
              </a:defRPr>
            </a:lvl8pPr>
            <a:lvl9pPr marL="0" indent="0">
              <a:spcBef>
                <a:spcPts val="0"/>
              </a:spcBef>
              <a:buNone/>
              <a:defRPr sz="2400">
                <a:solidFill>
                  <a:schemeClr val="tx1">
                    <a:lumMod val="65000"/>
                    <a:lumOff val="35000"/>
                  </a:schemeClr>
                </a:solidFill>
              </a:defRPr>
            </a:lvl9pPr>
          </a:lstStyle>
          <a:p>
            <a:pPr lvl="0"/>
            <a:r>
              <a:t>Click to </a:t>
            </a:r>
            <a:r>
              <a:rPr lang="en-US"/>
              <a:t>a</a:t>
            </a:r>
            <a:r>
              <a:t>dd a </a:t>
            </a:r>
            <a:r>
              <a:rPr lang="en-US"/>
              <a:t>s</a:t>
            </a:r>
            <a:r>
              <a:t>ubtitle</a:t>
            </a:r>
          </a:p>
        </p:txBody>
      </p:sp>
      <p:sp>
        <p:nvSpPr>
          <p:cNvPr id="5" name="Title 4">
            <a:extLst>
              <a:ext uri="{FF2B5EF4-FFF2-40B4-BE49-F238E27FC236}">
                <a16:creationId xmlns:a16="http://schemas.microsoft.com/office/drawing/2014/main" id="{13AB35E0-AD47-4AD2-A594-DF7D8B2173E4}"/>
              </a:ext>
            </a:extLst>
          </p:cNvPr>
          <p:cNvSpPr>
            <a:spLocks noGrp="1"/>
          </p:cNvSpPr>
          <p:nvPr>
            <p:ph type="title" hasCustomPrompt="1"/>
            <p:custDataLst>
              <p:tags r:id="rId3"/>
            </p:custDataLst>
          </p:nvPr>
        </p:nvSpPr>
        <p:spPr/>
        <p:txBody>
          <a:bodyPr/>
          <a:lstStyle>
            <a:lvl1pPr>
              <a:defRPr/>
            </a:lvl1pPr>
          </a:lstStyle>
          <a:p>
            <a:r>
              <a:t>Click to Add a Title</a:t>
            </a:r>
          </a:p>
        </p:txBody>
      </p:sp>
      <p:sp>
        <p:nvSpPr>
          <p:cNvPr id="6" name="ConStatement"/>
          <p:cNvSpPr txBox="1"/>
          <p:nvPr>
            <p:custDataLst>
              <p:tags r:id="rId4"/>
            </p:custDataLst>
          </p:nvPr>
        </p:nvSpPr>
        <p:spPr>
          <a:xfrm>
            <a:off x="2921000" y="6590224"/>
            <a:ext cx="6350000" cy="245794"/>
          </a:xfrm>
          <a:prstGeom prst="rect">
            <a:avLst/>
          </a:prstGeom>
          <a:noFill/>
        </p:spPr>
        <p:txBody>
          <a:bodyPr vert="horz" wrap="none" lIns="91440" tIns="45720" rIns="91440" bIns="45720" rtlCol="0" anchor="ctr">
            <a:noAutofit/>
          </a:bodyPr>
          <a:lstStyle/>
          <a:p>
            <a:pPr algn="ctr"/>
            <a:r>
              <a:rPr sz="800">
                <a:solidFill>
                  <a:srgbClr val="7F7F7F"/>
                </a:solidFill>
                <a:latin typeface="Arial"/>
              </a:rPr>
              <a:t>Synopsys Confidential Information</a:t>
            </a:r>
          </a:p>
        </p:txBody>
      </p:sp>
    </p:spTree>
    <p:extLst>
      <p:ext uri="{BB962C8B-B14F-4D97-AF65-F5344CB8AC3E}">
        <p14:creationId xmlns:p14="http://schemas.microsoft.com/office/powerpoint/2010/main" val="775241371"/>
      </p:ext>
    </p:extLst>
  </p:cSld>
  <p:clrMapOvr>
    <a:masterClrMapping/>
  </p:clrMapOvr>
  <p:extLst>
    <p:ext uri="{DCECCB84-F9BA-43D5-87BE-67443E8EF086}">
      <p15:sldGuideLst xmlns:p15="http://schemas.microsoft.com/office/powerpoint/2012/main">
        <p15:guide id="1" pos="288">
          <p15:clr>
            <a:srgbClr val="5ACBF0"/>
          </p15:clr>
        </p15:guide>
        <p15:guide id="2" pos="7392">
          <p15:clr>
            <a:srgbClr val="5ACBF0"/>
          </p15:clr>
        </p15:guide>
        <p15:guide id="3" orient="horz" pos="1152">
          <p15:clr>
            <a:srgbClr val="5ACBF0"/>
          </p15:clr>
        </p15:guide>
        <p15:guide id="4" orient="horz" pos="3888">
          <p15:clr>
            <a:srgbClr val="5ACBF0"/>
          </p15:clr>
        </p15:guide>
        <p15:guide id="5" orient="horz" pos="72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tags" Target="../tags/tag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7.xml"/><Relationship Id="rId10" Type="http://schemas.openxmlformats.org/officeDocument/2006/relationships/slideLayout" Target="../slideLayouts/slideLayout10.xml"/><Relationship Id="rId19"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18"/>
            </p:custDataLst>
          </p:nvPr>
        </p:nvSpPr>
        <p:spPr>
          <a:xfrm>
            <a:off x="457200" y="0"/>
            <a:ext cx="11277922" cy="1005840"/>
          </a:xfrm>
          <a:prstGeom prst="rect">
            <a:avLst/>
          </a:prstGeom>
        </p:spPr>
        <p:txBody>
          <a:bodyPr vert="horz" lIns="91440" tIns="45720" rIns="91440" bIns="45720" rtlCol="0" anchor="b">
            <a:noAutofit/>
          </a:bodyPr>
          <a:lstStyle/>
          <a:p>
            <a:r>
              <a:rPr lang="en-US" altLang="zh-TW"/>
              <a:t>Click to edit Master title style</a:t>
            </a:r>
            <a:endParaRPr/>
          </a:p>
        </p:txBody>
      </p:sp>
      <p:sp>
        <p:nvSpPr>
          <p:cNvPr id="3" name="Text Placeholder 2"/>
          <p:cNvSpPr>
            <a:spLocks noGrp="1"/>
          </p:cNvSpPr>
          <p:nvPr>
            <p:ph type="body" idx="1"/>
            <p:custDataLst>
              <p:tags r:id="rId19"/>
            </p:custDataLst>
          </p:nvPr>
        </p:nvSpPr>
        <p:spPr>
          <a:xfrm>
            <a:off x="456555" y="1554480"/>
            <a:ext cx="11278244" cy="4846320"/>
          </a:xfrm>
          <a:prstGeom prst="rect">
            <a:avLst/>
          </a:prstGeom>
        </p:spPr>
        <p:txBody>
          <a:bodyPr vert="horz" lIns="91440" tIns="45720" rIns="91440" bIns="45720" rtlCol="0">
            <a:no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a:p>
        </p:txBody>
      </p:sp>
      <p:sp>
        <p:nvSpPr>
          <p:cNvPr id="8" name="TextBox 7"/>
          <p:cNvSpPr txBox="1"/>
          <p:nvPr>
            <p:custDataLst>
              <p:tags r:id="rId20"/>
            </p:custDataLst>
          </p:nvPr>
        </p:nvSpPr>
        <p:spPr>
          <a:xfrm>
            <a:off x="10293026" y="6605399"/>
            <a:ext cx="1353017" cy="215444"/>
          </a:xfrm>
          <a:prstGeom prst="rect">
            <a:avLst/>
          </a:prstGeom>
          <a:noFill/>
        </p:spPr>
        <p:txBody>
          <a:bodyPr wrap="square" rtlCol="0">
            <a:spAutoFit/>
          </a:bodyPr>
          <a:lstStyle/>
          <a:p>
            <a:r>
              <a:rPr sz="800">
                <a:solidFill>
                  <a:schemeClr val="tx1">
                    <a:lumMod val="50000"/>
                    <a:lumOff val="50000"/>
                  </a:schemeClr>
                </a:solidFill>
              </a:rPr>
              <a:t>© 20</a:t>
            </a:r>
            <a:r>
              <a:rPr lang="en-US" sz="800">
                <a:solidFill>
                  <a:schemeClr val="tx1">
                    <a:lumMod val="50000"/>
                    <a:lumOff val="50000"/>
                  </a:schemeClr>
                </a:solidFill>
              </a:rPr>
              <a:t>22</a:t>
            </a:r>
            <a:r>
              <a:rPr sz="800">
                <a:solidFill>
                  <a:schemeClr val="tx1">
                    <a:lumMod val="50000"/>
                    <a:lumOff val="50000"/>
                  </a:schemeClr>
                </a:solidFill>
              </a:rPr>
              <a:t> Synopsys, Inc. </a:t>
            </a:r>
          </a:p>
        </p:txBody>
      </p:sp>
      <p:sp>
        <p:nvSpPr>
          <p:cNvPr id="9" name="TextBox 8"/>
          <p:cNvSpPr txBox="1"/>
          <p:nvPr>
            <p:custDataLst>
              <p:tags r:id="rId21"/>
            </p:custDataLst>
          </p:nvPr>
        </p:nvSpPr>
        <p:spPr>
          <a:xfrm>
            <a:off x="11308403" y="6605399"/>
            <a:ext cx="853440" cy="215444"/>
          </a:xfrm>
          <a:prstGeom prst="rect">
            <a:avLst/>
          </a:prstGeom>
          <a:noFill/>
        </p:spPr>
        <p:txBody>
          <a:bodyPr wrap="square" rtlCol="0">
            <a:spAutoFit/>
          </a:bodyPr>
          <a:lstStyle/>
          <a:p>
            <a:pPr algn="ctr"/>
            <a:fld id="{CAE2347F-76BC-4690-80B5-B24BA0EA7B0A}" type="slidenum">
              <a:rPr sz="800">
                <a:solidFill>
                  <a:schemeClr val="tx1">
                    <a:lumMod val="50000"/>
                    <a:lumOff val="50000"/>
                  </a:schemeClr>
                </a:solidFill>
              </a:rPr>
              <a:pPr algn="ctr"/>
              <a:t>‹#›</a:t>
            </a:fld>
            <a:endParaRPr sz="800">
              <a:solidFill>
                <a:schemeClr val="tx1">
                  <a:lumMod val="50000"/>
                  <a:lumOff val="50000"/>
                </a:schemeClr>
              </a:solidFill>
            </a:endParaRPr>
          </a:p>
        </p:txBody>
      </p:sp>
      <p:sp>
        <p:nvSpPr>
          <p:cNvPr id="26" name="TaggedShape" hidden="1"/>
          <p:cNvSpPr/>
          <p:nvPr>
            <p:custDataLst>
              <p:tags r:id="rId22"/>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24" name="Freeform: Shape 23">
            <a:extLst>
              <a:ext uri="{FF2B5EF4-FFF2-40B4-BE49-F238E27FC236}">
                <a16:creationId xmlns:a16="http://schemas.microsoft.com/office/drawing/2014/main" id="{82E1CD3D-0785-471B-BAE5-08555AEDFFE1}"/>
              </a:ext>
            </a:extLst>
          </p:cNvPr>
          <p:cNvSpPr/>
          <p:nvPr>
            <p:custDataLst>
              <p:tags r:id="rId23"/>
            </p:custDataLst>
          </p:nvPr>
        </p:nvSpPr>
        <p:spPr>
          <a:xfrm>
            <a:off x="-1588" y="6629402"/>
            <a:ext cx="458788" cy="228599"/>
          </a:xfrm>
          <a:custGeom>
            <a:avLst/>
            <a:gdLst>
              <a:gd name="connsiteX0" fmla="*/ 0 w 458788"/>
              <a:gd name="connsiteY0" fmla="*/ 0 h 228599"/>
              <a:gd name="connsiteX1" fmla="*/ 458788 w 458788"/>
              <a:gd name="connsiteY1" fmla="*/ 0 h 228599"/>
              <a:gd name="connsiteX2" fmla="*/ 375500 w 458788"/>
              <a:gd name="connsiteY2" fmla="*/ 228599 h 228599"/>
              <a:gd name="connsiteX3" fmla="*/ 0 w 458788"/>
              <a:gd name="connsiteY3" fmla="*/ 228599 h 228599"/>
              <a:gd name="connsiteX4" fmla="*/ 0 w 458788"/>
              <a:gd name="connsiteY4" fmla="*/ 0 h 228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788" h="228599">
                <a:moveTo>
                  <a:pt x="0" y="0"/>
                </a:moveTo>
                <a:lnTo>
                  <a:pt x="458788" y="0"/>
                </a:lnTo>
                <a:lnTo>
                  <a:pt x="375500" y="228599"/>
                </a:lnTo>
                <a:lnTo>
                  <a:pt x="0" y="22859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0" name="Group 19">
            <a:extLst>
              <a:ext uri="{FF2B5EF4-FFF2-40B4-BE49-F238E27FC236}">
                <a16:creationId xmlns:a16="http://schemas.microsoft.com/office/drawing/2014/main" id="{F76697F3-762D-46B7-99A9-FC99BACEA1D9}"/>
              </a:ext>
            </a:extLst>
          </p:cNvPr>
          <p:cNvGrpSpPr/>
          <p:nvPr>
            <p:custDataLst>
              <p:tags r:id="rId24"/>
            </p:custDataLst>
          </p:nvPr>
        </p:nvGrpSpPr>
        <p:grpSpPr>
          <a:xfrm>
            <a:off x="521037" y="6675438"/>
            <a:ext cx="629606" cy="136522"/>
            <a:chOff x="973138" y="5000626"/>
            <a:chExt cx="3506788" cy="760412"/>
          </a:xfrm>
          <a:solidFill>
            <a:schemeClr val="accent1"/>
          </a:solidFill>
        </p:grpSpPr>
        <p:sp>
          <p:nvSpPr>
            <p:cNvPr id="21" name="Freeform 6">
              <a:extLst>
                <a:ext uri="{FF2B5EF4-FFF2-40B4-BE49-F238E27FC236}">
                  <a16:creationId xmlns:a16="http://schemas.microsoft.com/office/drawing/2014/main" id="{A7F995B9-BF5C-4B9E-8420-8A2435F1761F}"/>
                </a:ext>
              </a:extLst>
            </p:cNvPr>
            <p:cNvSpPr>
              <a:spLocks/>
            </p:cNvSpPr>
            <p:nvPr/>
          </p:nvSpPr>
          <p:spPr bwMode="auto">
            <a:xfrm>
              <a:off x="973138" y="5000626"/>
              <a:ext cx="357188" cy="612775"/>
            </a:xfrm>
            <a:custGeom>
              <a:avLst/>
              <a:gdLst>
                <a:gd name="T0" fmla="*/ 276 w 451"/>
                <a:gd name="T1" fmla="*/ 1 h 771"/>
                <a:gd name="T2" fmla="*/ 354 w 451"/>
                <a:gd name="T3" fmla="*/ 12 h 771"/>
                <a:gd name="T4" fmla="*/ 407 w 451"/>
                <a:gd name="T5" fmla="*/ 33 h 771"/>
                <a:gd name="T6" fmla="*/ 437 w 451"/>
                <a:gd name="T7" fmla="*/ 65 h 771"/>
                <a:gd name="T8" fmla="*/ 447 w 451"/>
                <a:gd name="T9" fmla="*/ 107 h 771"/>
                <a:gd name="T10" fmla="*/ 307 w 451"/>
                <a:gd name="T11" fmla="*/ 203 h 771"/>
                <a:gd name="T12" fmla="*/ 307 w 451"/>
                <a:gd name="T13" fmla="*/ 99 h 771"/>
                <a:gd name="T14" fmla="*/ 297 w 451"/>
                <a:gd name="T15" fmla="*/ 77 h 771"/>
                <a:gd name="T16" fmla="*/ 272 w 451"/>
                <a:gd name="T17" fmla="*/ 64 h 771"/>
                <a:gd name="T18" fmla="*/ 228 w 451"/>
                <a:gd name="T19" fmla="*/ 59 h 771"/>
                <a:gd name="T20" fmla="*/ 182 w 451"/>
                <a:gd name="T21" fmla="*/ 64 h 771"/>
                <a:gd name="T22" fmla="*/ 158 w 451"/>
                <a:gd name="T23" fmla="*/ 77 h 771"/>
                <a:gd name="T24" fmla="*/ 149 w 451"/>
                <a:gd name="T25" fmla="*/ 99 h 771"/>
                <a:gd name="T26" fmla="*/ 148 w 451"/>
                <a:gd name="T27" fmla="*/ 190 h 771"/>
                <a:gd name="T28" fmla="*/ 154 w 451"/>
                <a:gd name="T29" fmla="*/ 226 h 771"/>
                <a:gd name="T30" fmla="*/ 178 w 451"/>
                <a:gd name="T31" fmla="*/ 258 h 771"/>
                <a:gd name="T32" fmla="*/ 421 w 451"/>
                <a:gd name="T33" fmla="*/ 468 h 771"/>
                <a:gd name="T34" fmla="*/ 447 w 451"/>
                <a:gd name="T35" fmla="*/ 515 h 771"/>
                <a:gd name="T36" fmla="*/ 451 w 451"/>
                <a:gd name="T37" fmla="*/ 660 h 771"/>
                <a:gd name="T38" fmla="*/ 439 w 451"/>
                <a:gd name="T39" fmla="*/ 703 h 771"/>
                <a:gd name="T40" fmla="*/ 404 w 451"/>
                <a:gd name="T41" fmla="*/ 736 h 771"/>
                <a:gd name="T42" fmla="*/ 348 w 451"/>
                <a:gd name="T43" fmla="*/ 759 h 771"/>
                <a:gd name="T44" fmla="*/ 272 w 451"/>
                <a:gd name="T45" fmla="*/ 770 h 771"/>
                <a:gd name="T46" fmla="*/ 180 w 451"/>
                <a:gd name="T47" fmla="*/ 770 h 771"/>
                <a:gd name="T48" fmla="*/ 101 w 451"/>
                <a:gd name="T49" fmla="*/ 760 h 771"/>
                <a:gd name="T50" fmla="*/ 44 w 451"/>
                <a:gd name="T51" fmla="*/ 739 h 771"/>
                <a:gd name="T52" fmla="*/ 11 w 451"/>
                <a:gd name="T53" fmla="*/ 705 h 771"/>
                <a:gd name="T54" fmla="*/ 0 w 451"/>
                <a:gd name="T55" fmla="*/ 660 h 771"/>
                <a:gd name="T56" fmla="*/ 140 w 451"/>
                <a:gd name="T57" fmla="*/ 557 h 771"/>
                <a:gd name="T58" fmla="*/ 141 w 451"/>
                <a:gd name="T59" fmla="*/ 673 h 771"/>
                <a:gd name="T60" fmla="*/ 161 w 451"/>
                <a:gd name="T61" fmla="*/ 697 h 771"/>
                <a:gd name="T62" fmla="*/ 200 w 451"/>
                <a:gd name="T63" fmla="*/ 711 h 771"/>
                <a:gd name="T64" fmla="*/ 254 w 451"/>
                <a:gd name="T65" fmla="*/ 711 h 771"/>
                <a:gd name="T66" fmla="*/ 291 w 451"/>
                <a:gd name="T67" fmla="*/ 697 h 771"/>
                <a:gd name="T68" fmla="*/ 310 w 451"/>
                <a:gd name="T69" fmla="*/ 673 h 771"/>
                <a:gd name="T70" fmla="*/ 311 w 451"/>
                <a:gd name="T71" fmla="*/ 550 h 771"/>
                <a:gd name="T72" fmla="*/ 303 w 451"/>
                <a:gd name="T73" fmla="*/ 514 h 771"/>
                <a:gd name="T74" fmla="*/ 272 w 451"/>
                <a:gd name="T75" fmla="*/ 478 h 771"/>
                <a:gd name="T76" fmla="*/ 47 w 451"/>
                <a:gd name="T77" fmla="*/ 281 h 771"/>
                <a:gd name="T78" fmla="*/ 19 w 451"/>
                <a:gd name="T79" fmla="*/ 245 h 771"/>
                <a:gd name="T80" fmla="*/ 8 w 451"/>
                <a:gd name="T81" fmla="*/ 203 h 771"/>
                <a:gd name="T82" fmla="*/ 11 w 451"/>
                <a:gd name="T83" fmla="*/ 88 h 771"/>
                <a:gd name="T84" fmla="*/ 34 w 451"/>
                <a:gd name="T85" fmla="*/ 49 h 771"/>
                <a:gd name="T86" fmla="*/ 78 w 451"/>
                <a:gd name="T87" fmla="*/ 22 h 771"/>
                <a:gd name="T88" fmla="*/ 144 w 451"/>
                <a:gd name="T89" fmla="*/ 5 h 771"/>
                <a:gd name="T90" fmla="*/ 228 w 451"/>
                <a:gd name="T91"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1">
                  <a:moveTo>
                    <a:pt x="228" y="0"/>
                  </a:moveTo>
                  <a:lnTo>
                    <a:pt x="276" y="1"/>
                  </a:lnTo>
                  <a:lnTo>
                    <a:pt x="318" y="5"/>
                  </a:lnTo>
                  <a:lnTo>
                    <a:pt x="354" y="12"/>
                  </a:lnTo>
                  <a:lnTo>
                    <a:pt x="382" y="21"/>
                  </a:lnTo>
                  <a:lnTo>
                    <a:pt x="407" y="33"/>
                  </a:lnTo>
                  <a:lnTo>
                    <a:pt x="424" y="48"/>
                  </a:lnTo>
                  <a:lnTo>
                    <a:pt x="437" y="65"/>
                  </a:lnTo>
                  <a:lnTo>
                    <a:pt x="444" y="84"/>
                  </a:lnTo>
                  <a:lnTo>
                    <a:pt x="447" y="107"/>
                  </a:lnTo>
                  <a:lnTo>
                    <a:pt x="447" y="203"/>
                  </a:lnTo>
                  <a:lnTo>
                    <a:pt x="307" y="203"/>
                  </a:lnTo>
                  <a:lnTo>
                    <a:pt x="307" y="111"/>
                  </a:lnTo>
                  <a:lnTo>
                    <a:pt x="307" y="99"/>
                  </a:lnTo>
                  <a:lnTo>
                    <a:pt x="303" y="87"/>
                  </a:lnTo>
                  <a:lnTo>
                    <a:pt x="297" y="77"/>
                  </a:lnTo>
                  <a:lnTo>
                    <a:pt x="287" y="69"/>
                  </a:lnTo>
                  <a:lnTo>
                    <a:pt x="272" y="64"/>
                  </a:lnTo>
                  <a:lnTo>
                    <a:pt x="252" y="60"/>
                  </a:lnTo>
                  <a:lnTo>
                    <a:pt x="228" y="59"/>
                  </a:lnTo>
                  <a:lnTo>
                    <a:pt x="203" y="60"/>
                  </a:lnTo>
                  <a:lnTo>
                    <a:pt x="182" y="64"/>
                  </a:lnTo>
                  <a:lnTo>
                    <a:pt x="169" y="69"/>
                  </a:lnTo>
                  <a:lnTo>
                    <a:pt x="158" y="77"/>
                  </a:lnTo>
                  <a:lnTo>
                    <a:pt x="152" y="87"/>
                  </a:lnTo>
                  <a:lnTo>
                    <a:pt x="149" y="99"/>
                  </a:lnTo>
                  <a:lnTo>
                    <a:pt x="148" y="111"/>
                  </a:lnTo>
                  <a:lnTo>
                    <a:pt x="148" y="190"/>
                  </a:lnTo>
                  <a:lnTo>
                    <a:pt x="149" y="209"/>
                  </a:lnTo>
                  <a:lnTo>
                    <a:pt x="154" y="226"/>
                  </a:lnTo>
                  <a:lnTo>
                    <a:pt x="165" y="243"/>
                  </a:lnTo>
                  <a:lnTo>
                    <a:pt x="178" y="258"/>
                  </a:lnTo>
                  <a:lnTo>
                    <a:pt x="400" y="448"/>
                  </a:lnTo>
                  <a:lnTo>
                    <a:pt x="421" y="468"/>
                  </a:lnTo>
                  <a:lnTo>
                    <a:pt x="437" y="491"/>
                  </a:lnTo>
                  <a:lnTo>
                    <a:pt x="447" y="515"/>
                  </a:lnTo>
                  <a:lnTo>
                    <a:pt x="451" y="541"/>
                  </a:lnTo>
                  <a:lnTo>
                    <a:pt x="451" y="660"/>
                  </a:lnTo>
                  <a:lnTo>
                    <a:pt x="448" y="683"/>
                  </a:lnTo>
                  <a:lnTo>
                    <a:pt x="439" y="703"/>
                  </a:lnTo>
                  <a:lnTo>
                    <a:pt x="424" y="721"/>
                  </a:lnTo>
                  <a:lnTo>
                    <a:pt x="404" y="736"/>
                  </a:lnTo>
                  <a:lnTo>
                    <a:pt x="378" y="748"/>
                  </a:lnTo>
                  <a:lnTo>
                    <a:pt x="348" y="759"/>
                  </a:lnTo>
                  <a:lnTo>
                    <a:pt x="311" y="766"/>
                  </a:lnTo>
                  <a:lnTo>
                    <a:pt x="272" y="770"/>
                  </a:lnTo>
                  <a:lnTo>
                    <a:pt x="228" y="771"/>
                  </a:lnTo>
                  <a:lnTo>
                    <a:pt x="180" y="770"/>
                  </a:lnTo>
                  <a:lnTo>
                    <a:pt x="137" y="767"/>
                  </a:lnTo>
                  <a:lnTo>
                    <a:pt x="101" y="760"/>
                  </a:lnTo>
                  <a:lnTo>
                    <a:pt x="70" y="751"/>
                  </a:lnTo>
                  <a:lnTo>
                    <a:pt x="44" y="739"/>
                  </a:lnTo>
                  <a:lnTo>
                    <a:pt x="24" y="723"/>
                  </a:lnTo>
                  <a:lnTo>
                    <a:pt x="11" y="705"/>
                  </a:lnTo>
                  <a:lnTo>
                    <a:pt x="3" y="684"/>
                  </a:lnTo>
                  <a:lnTo>
                    <a:pt x="0" y="660"/>
                  </a:lnTo>
                  <a:lnTo>
                    <a:pt x="0" y="557"/>
                  </a:lnTo>
                  <a:lnTo>
                    <a:pt x="140" y="557"/>
                  </a:lnTo>
                  <a:lnTo>
                    <a:pt x="140" y="656"/>
                  </a:lnTo>
                  <a:lnTo>
                    <a:pt x="141" y="673"/>
                  </a:lnTo>
                  <a:lnTo>
                    <a:pt x="149" y="687"/>
                  </a:lnTo>
                  <a:lnTo>
                    <a:pt x="161" y="697"/>
                  </a:lnTo>
                  <a:lnTo>
                    <a:pt x="177" y="705"/>
                  </a:lnTo>
                  <a:lnTo>
                    <a:pt x="200" y="711"/>
                  </a:lnTo>
                  <a:lnTo>
                    <a:pt x="228" y="712"/>
                  </a:lnTo>
                  <a:lnTo>
                    <a:pt x="254" y="711"/>
                  </a:lnTo>
                  <a:lnTo>
                    <a:pt x="275" y="705"/>
                  </a:lnTo>
                  <a:lnTo>
                    <a:pt x="291" y="697"/>
                  </a:lnTo>
                  <a:lnTo>
                    <a:pt x="303" y="687"/>
                  </a:lnTo>
                  <a:lnTo>
                    <a:pt x="310" y="673"/>
                  </a:lnTo>
                  <a:lnTo>
                    <a:pt x="311" y="656"/>
                  </a:lnTo>
                  <a:lnTo>
                    <a:pt x="311" y="550"/>
                  </a:lnTo>
                  <a:lnTo>
                    <a:pt x="310" y="531"/>
                  </a:lnTo>
                  <a:lnTo>
                    <a:pt x="303" y="514"/>
                  </a:lnTo>
                  <a:lnTo>
                    <a:pt x="290" y="496"/>
                  </a:lnTo>
                  <a:lnTo>
                    <a:pt x="272" y="478"/>
                  </a:lnTo>
                  <a:lnTo>
                    <a:pt x="67" y="300"/>
                  </a:lnTo>
                  <a:lnTo>
                    <a:pt x="47" y="281"/>
                  </a:lnTo>
                  <a:lnTo>
                    <a:pt x="31" y="262"/>
                  </a:lnTo>
                  <a:lnTo>
                    <a:pt x="19" y="245"/>
                  </a:lnTo>
                  <a:lnTo>
                    <a:pt x="11" y="225"/>
                  </a:lnTo>
                  <a:lnTo>
                    <a:pt x="8" y="203"/>
                  </a:lnTo>
                  <a:lnTo>
                    <a:pt x="8" y="111"/>
                  </a:lnTo>
                  <a:lnTo>
                    <a:pt x="11" y="88"/>
                  </a:lnTo>
                  <a:lnTo>
                    <a:pt x="20" y="67"/>
                  </a:lnTo>
                  <a:lnTo>
                    <a:pt x="34" y="49"/>
                  </a:lnTo>
                  <a:lnTo>
                    <a:pt x="54" y="35"/>
                  </a:lnTo>
                  <a:lnTo>
                    <a:pt x="78" y="22"/>
                  </a:lnTo>
                  <a:lnTo>
                    <a:pt x="109" y="12"/>
                  </a:lnTo>
                  <a:lnTo>
                    <a:pt x="144" y="5"/>
                  </a:lnTo>
                  <a:lnTo>
                    <a:pt x="182" y="1"/>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2" name="Freeform 7">
              <a:extLst>
                <a:ext uri="{FF2B5EF4-FFF2-40B4-BE49-F238E27FC236}">
                  <a16:creationId xmlns:a16="http://schemas.microsoft.com/office/drawing/2014/main" id="{8EB0E47A-89A6-4FD7-8F51-FE17837B73CD}"/>
                </a:ext>
              </a:extLst>
            </p:cNvPr>
            <p:cNvSpPr>
              <a:spLocks noEditPoints="1"/>
            </p:cNvSpPr>
            <p:nvPr/>
          </p:nvSpPr>
          <p:spPr bwMode="auto">
            <a:xfrm>
              <a:off x="2282826" y="5000626"/>
              <a:ext cx="387350" cy="611188"/>
            </a:xfrm>
            <a:custGeom>
              <a:avLst/>
              <a:gdLst>
                <a:gd name="T0" fmla="*/ 213 w 489"/>
                <a:gd name="T1" fmla="*/ 61 h 772"/>
                <a:gd name="T2" fmla="*/ 172 w 489"/>
                <a:gd name="T3" fmla="*/ 71 h 772"/>
                <a:gd name="T4" fmla="*/ 149 w 489"/>
                <a:gd name="T5" fmla="*/ 90 h 772"/>
                <a:gd name="T6" fmla="*/ 140 w 489"/>
                <a:gd name="T7" fmla="*/ 116 h 772"/>
                <a:gd name="T8" fmla="*/ 138 w 489"/>
                <a:gd name="T9" fmla="*/ 642 h 772"/>
                <a:gd name="T10" fmla="*/ 142 w 489"/>
                <a:gd name="T11" fmla="*/ 670 h 772"/>
                <a:gd name="T12" fmla="*/ 158 w 489"/>
                <a:gd name="T13" fmla="*/ 693 h 772"/>
                <a:gd name="T14" fmla="*/ 191 w 489"/>
                <a:gd name="T15" fmla="*/ 707 h 772"/>
                <a:gd name="T16" fmla="*/ 244 w 489"/>
                <a:gd name="T17" fmla="*/ 713 h 772"/>
                <a:gd name="T18" fmla="*/ 298 w 489"/>
                <a:gd name="T19" fmla="*/ 707 h 772"/>
                <a:gd name="T20" fmla="*/ 330 w 489"/>
                <a:gd name="T21" fmla="*/ 693 h 772"/>
                <a:gd name="T22" fmla="*/ 345 w 489"/>
                <a:gd name="T23" fmla="*/ 670 h 772"/>
                <a:gd name="T24" fmla="*/ 349 w 489"/>
                <a:gd name="T25" fmla="*/ 642 h 772"/>
                <a:gd name="T26" fmla="*/ 349 w 489"/>
                <a:gd name="T27" fmla="*/ 116 h 772"/>
                <a:gd name="T28" fmla="*/ 340 w 489"/>
                <a:gd name="T29" fmla="*/ 90 h 772"/>
                <a:gd name="T30" fmla="*/ 317 w 489"/>
                <a:gd name="T31" fmla="*/ 71 h 772"/>
                <a:gd name="T32" fmla="*/ 274 w 489"/>
                <a:gd name="T33" fmla="*/ 61 h 772"/>
                <a:gd name="T34" fmla="*/ 244 w 489"/>
                <a:gd name="T35" fmla="*/ 0 h 772"/>
                <a:gd name="T36" fmla="*/ 334 w 489"/>
                <a:gd name="T37" fmla="*/ 6 h 772"/>
                <a:gd name="T38" fmla="*/ 400 w 489"/>
                <a:gd name="T39" fmla="*/ 20 h 772"/>
                <a:gd name="T40" fmla="*/ 446 w 489"/>
                <a:gd name="T41" fmla="*/ 43 h 772"/>
                <a:gd name="T42" fmla="*/ 474 w 489"/>
                <a:gd name="T43" fmla="*/ 73 h 772"/>
                <a:gd name="T44" fmla="*/ 487 w 489"/>
                <a:gd name="T45" fmla="*/ 109 h 772"/>
                <a:gd name="T46" fmla="*/ 489 w 489"/>
                <a:gd name="T47" fmla="*/ 643 h 772"/>
                <a:gd name="T48" fmla="*/ 482 w 489"/>
                <a:gd name="T49" fmla="*/ 682 h 772"/>
                <a:gd name="T50" fmla="*/ 462 w 489"/>
                <a:gd name="T51" fmla="*/ 715 h 772"/>
                <a:gd name="T52" fmla="*/ 425 w 489"/>
                <a:gd name="T53" fmla="*/ 742 h 772"/>
                <a:gd name="T54" fmla="*/ 369 w 489"/>
                <a:gd name="T55" fmla="*/ 761 h 772"/>
                <a:gd name="T56" fmla="*/ 291 w 489"/>
                <a:gd name="T57" fmla="*/ 770 h 772"/>
                <a:gd name="T58" fmla="*/ 196 w 489"/>
                <a:gd name="T59" fmla="*/ 770 h 772"/>
                <a:gd name="T60" fmla="*/ 118 w 489"/>
                <a:gd name="T61" fmla="*/ 761 h 772"/>
                <a:gd name="T62" fmla="*/ 62 w 489"/>
                <a:gd name="T63" fmla="*/ 742 h 772"/>
                <a:gd name="T64" fmla="*/ 26 w 489"/>
                <a:gd name="T65" fmla="*/ 715 h 772"/>
                <a:gd name="T66" fmla="*/ 5 w 489"/>
                <a:gd name="T67" fmla="*/ 682 h 772"/>
                <a:gd name="T68" fmla="*/ 0 w 489"/>
                <a:gd name="T69" fmla="*/ 643 h 772"/>
                <a:gd name="T70" fmla="*/ 1 w 489"/>
                <a:gd name="T71" fmla="*/ 109 h 772"/>
                <a:gd name="T72" fmla="*/ 14 w 489"/>
                <a:gd name="T73" fmla="*/ 73 h 772"/>
                <a:gd name="T74" fmla="*/ 42 w 489"/>
                <a:gd name="T75" fmla="*/ 43 h 772"/>
                <a:gd name="T76" fmla="*/ 87 w 489"/>
                <a:gd name="T77" fmla="*/ 20 h 772"/>
                <a:gd name="T78" fmla="*/ 154 w 489"/>
                <a:gd name="T79" fmla="*/ 6 h 772"/>
                <a:gd name="T80" fmla="*/ 244 w 489"/>
                <a:gd name="T8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9" h="772">
                  <a:moveTo>
                    <a:pt x="244" y="59"/>
                  </a:moveTo>
                  <a:lnTo>
                    <a:pt x="213" y="61"/>
                  </a:lnTo>
                  <a:lnTo>
                    <a:pt x="191" y="65"/>
                  </a:lnTo>
                  <a:lnTo>
                    <a:pt x="172" y="71"/>
                  </a:lnTo>
                  <a:lnTo>
                    <a:pt x="158" y="79"/>
                  </a:lnTo>
                  <a:lnTo>
                    <a:pt x="149" y="90"/>
                  </a:lnTo>
                  <a:lnTo>
                    <a:pt x="142" y="102"/>
                  </a:lnTo>
                  <a:lnTo>
                    <a:pt x="140" y="116"/>
                  </a:lnTo>
                  <a:lnTo>
                    <a:pt x="138" y="130"/>
                  </a:lnTo>
                  <a:lnTo>
                    <a:pt x="138" y="642"/>
                  </a:lnTo>
                  <a:lnTo>
                    <a:pt x="140" y="656"/>
                  </a:lnTo>
                  <a:lnTo>
                    <a:pt x="142" y="670"/>
                  </a:lnTo>
                  <a:lnTo>
                    <a:pt x="149" y="683"/>
                  </a:lnTo>
                  <a:lnTo>
                    <a:pt x="158" y="693"/>
                  </a:lnTo>
                  <a:lnTo>
                    <a:pt x="172" y="702"/>
                  </a:lnTo>
                  <a:lnTo>
                    <a:pt x="191" y="707"/>
                  </a:lnTo>
                  <a:lnTo>
                    <a:pt x="213" y="711"/>
                  </a:lnTo>
                  <a:lnTo>
                    <a:pt x="244" y="713"/>
                  </a:lnTo>
                  <a:lnTo>
                    <a:pt x="274" y="711"/>
                  </a:lnTo>
                  <a:lnTo>
                    <a:pt x="298" y="707"/>
                  </a:lnTo>
                  <a:lnTo>
                    <a:pt x="317" y="702"/>
                  </a:lnTo>
                  <a:lnTo>
                    <a:pt x="330" y="693"/>
                  </a:lnTo>
                  <a:lnTo>
                    <a:pt x="340" y="683"/>
                  </a:lnTo>
                  <a:lnTo>
                    <a:pt x="345" y="670"/>
                  </a:lnTo>
                  <a:lnTo>
                    <a:pt x="349" y="656"/>
                  </a:lnTo>
                  <a:lnTo>
                    <a:pt x="349" y="642"/>
                  </a:lnTo>
                  <a:lnTo>
                    <a:pt x="349" y="130"/>
                  </a:lnTo>
                  <a:lnTo>
                    <a:pt x="349" y="116"/>
                  </a:lnTo>
                  <a:lnTo>
                    <a:pt x="345" y="102"/>
                  </a:lnTo>
                  <a:lnTo>
                    <a:pt x="340" y="90"/>
                  </a:lnTo>
                  <a:lnTo>
                    <a:pt x="330" y="79"/>
                  </a:lnTo>
                  <a:lnTo>
                    <a:pt x="317" y="71"/>
                  </a:lnTo>
                  <a:lnTo>
                    <a:pt x="298" y="65"/>
                  </a:lnTo>
                  <a:lnTo>
                    <a:pt x="274" y="61"/>
                  </a:lnTo>
                  <a:lnTo>
                    <a:pt x="244" y="59"/>
                  </a:lnTo>
                  <a:close/>
                  <a:moveTo>
                    <a:pt x="244" y="0"/>
                  </a:moveTo>
                  <a:lnTo>
                    <a:pt x="291" y="2"/>
                  </a:lnTo>
                  <a:lnTo>
                    <a:pt x="334" y="6"/>
                  </a:lnTo>
                  <a:lnTo>
                    <a:pt x="369" y="11"/>
                  </a:lnTo>
                  <a:lnTo>
                    <a:pt x="400" y="20"/>
                  </a:lnTo>
                  <a:lnTo>
                    <a:pt x="425" y="31"/>
                  </a:lnTo>
                  <a:lnTo>
                    <a:pt x="446" y="43"/>
                  </a:lnTo>
                  <a:lnTo>
                    <a:pt x="462" y="57"/>
                  </a:lnTo>
                  <a:lnTo>
                    <a:pt x="474" y="73"/>
                  </a:lnTo>
                  <a:lnTo>
                    <a:pt x="482" y="90"/>
                  </a:lnTo>
                  <a:lnTo>
                    <a:pt x="487" y="109"/>
                  </a:lnTo>
                  <a:lnTo>
                    <a:pt x="489" y="129"/>
                  </a:lnTo>
                  <a:lnTo>
                    <a:pt x="489" y="643"/>
                  </a:lnTo>
                  <a:lnTo>
                    <a:pt x="487" y="663"/>
                  </a:lnTo>
                  <a:lnTo>
                    <a:pt x="482" y="682"/>
                  </a:lnTo>
                  <a:lnTo>
                    <a:pt x="474" y="699"/>
                  </a:lnTo>
                  <a:lnTo>
                    <a:pt x="462" y="715"/>
                  </a:lnTo>
                  <a:lnTo>
                    <a:pt x="446" y="729"/>
                  </a:lnTo>
                  <a:lnTo>
                    <a:pt x="425" y="742"/>
                  </a:lnTo>
                  <a:lnTo>
                    <a:pt x="400" y="753"/>
                  </a:lnTo>
                  <a:lnTo>
                    <a:pt x="369" y="761"/>
                  </a:lnTo>
                  <a:lnTo>
                    <a:pt x="334" y="766"/>
                  </a:lnTo>
                  <a:lnTo>
                    <a:pt x="291" y="770"/>
                  </a:lnTo>
                  <a:lnTo>
                    <a:pt x="244" y="772"/>
                  </a:lnTo>
                  <a:lnTo>
                    <a:pt x="196" y="770"/>
                  </a:lnTo>
                  <a:lnTo>
                    <a:pt x="154" y="766"/>
                  </a:lnTo>
                  <a:lnTo>
                    <a:pt x="118" y="761"/>
                  </a:lnTo>
                  <a:lnTo>
                    <a:pt x="87" y="753"/>
                  </a:lnTo>
                  <a:lnTo>
                    <a:pt x="62" y="742"/>
                  </a:lnTo>
                  <a:lnTo>
                    <a:pt x="42" y="729"/>
                  </a:lnTo>
                  <a:lnTo>
                    <a:pt x="26" y="715"/>
                  </a:lnTo>
                  <a:lnTo>
                    <a:pt x="14" y="699"/>
                  </a:lnTo>
                  <a:lnTo>
                    <a:pt x="5" y="682"/>
                  </a:lnTo>
                  <a:lnTo>
                    <a:pt x="1" y="663"/>
                  </a:lnTo>
                  <a:lnTo>
                    <a:pt x="0" y="643"/>
                  </a:lnTo>
                  <a:lnTo>
                    <a:pt x="0" y="129"/>
                  </a:lnTo>
                  <a:lnTo>
                    <a:pt x="1" y="109"/>
                  </a:lnTo>
                  <a:lnTo>
                    <a:pt x="5" y="90"/>
                  </a:lnTo>
                  <a:lnTo>
                    <a:pt x="14" y="73"/>
                  </a:lnTo>
                  <a:lnTo>
                    <a:pt x="26" y="57"/>
                  </a:lnTo>
                  <a:lnTo>
                    <a:pt x="42" y="43"/>
                  </a:lnTo>
                  <a:lnTo>
                    <a:pt x="62" y="31"/>
                  </a:lnTo>
                  <a:lnTo>
                    <a:pt x="87" y="20"/>
                  </a:lnTo>
                  <a:lnTo>
                    <a:pt x="118" y="11"/>
                  </a:lnTo>
                  <a:lnTo>
                    <a:pt x="154" y="6"/>
                  </a:lnTo>
                  <a:lnTo>
                    <a:pt x="196" y="2"/>
                  </a:lnTo>
                  <a:lnTo>
                    <a:pt x="2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3" name="Freeform 8">
              <a:extLst>
                <a:ext uri="{FF2B5EF4-FFF2-40B4-BE49-F238E27FC236}">
                  <a16:creationId xmlns:a16="http://schemas.microsoft.com/office/drawing/2014/main" id="{FBC1E66F-DD23-4685-940A-C2473B0B1F1D}"/>
                </a:ext>
              </a:extLst>
            </p:cNvPr>
            <p:cNvSpPr>
              <a:spLocks noEditPoints="1"/>
            </p:cNvSpPr>
            <p:nvPr/>
          </p:nvSpPr>
          <p:spPr bwMode="auto">
            <a:xfrm>
              <a:off x="2730501" y="5005388"/>
              <a:ext cx="360363" cy="603250"/>
            </a:xfrm>
            <a:custGeom>
              <a:avLst/>
              <a:gdLst>
                <a:gd name="T0" fmla="*/ 140 w 454"/>
                <a:gd name="T1" fmla="*/ 59 h 759"/>
                <a:gd name="T2" fmla="*/ 140 w 454"/>
                <a:gd name="T3" fmla="*/ 358 h 759"/>
                <a:gd name="T4" fmla="*/ 207 w 454"/>
                <a:gd name="T5" fmla="*/ 358 h 759"/>
                <a:gd name="T6" fmla="*/ 232 w 454"/>
                <a:gd name="T7" fmla="*/ 358 h 759"/>
                <a:gd name="T8" fmla="*/ 255 w 454"/>
                <a:gd name="T9" fmla="*/ 355 h 759"/>
                <a:gd name="T10" fmla="*/ 275 w 454"/>
                <a:gd name="T11" fmla="*/ 352 h 759"/>
                <a:gd name="T12" fmla="*/ 291 w 454"/>
                <a:gd name="T13" fmla="*/ 346 h 759"/>
                <a:gd name="T14" fmla="*/ 303 w 454"/>
                <a:gd name="T15" fmla="*/ 337 h 759"/>
                <a:gd name="T16" fmla="*/ 311 w 454"/>
                <a:gd name="T17" fmla="*/ 325 h 759"/>
                <a:gd name="T18" fmla="*/ 314 w 454"/>
                <a:gd name="T19" fmla="*/ 311 h 759"/>
                <a:gd name="T20" fmla="*/ 314 w 454"/>
                <a:gd name="T21" fmla="*/ 106 h 759"/>
                <a:gd name="T22" fmla="*/ 311 w 454"/>
                <a:gd name="T23" fmla="*/ 91 h 759"/>
                <a:gd name="T24" fmla="*/ 303 w 454"/>
                <a:gd name="T25" fmla="*/ 79 h 759"/>
                <a:gd name="T26" fmla="*/ 291 w 454"/>
                <a:gd name="T27" fmla="*/ 71 h 759"/>
                <a:gd name="T28" fmla="*/ 275 w 454"/>
                <a:gd name="T29" fmla="*/ 64 h 759"/>
                <a:gd name="T30" fmla="*/ 255 w 454"/>
                <a:gd name="T31" fmla="*/ 62 h 759"/>
                <a:gd name="T32" fmla="*/ 232 w 454"/>
                <a:gd name="T33" fmla="*/ 59 h 759"/>
                <a:gd name="T34" fmla="*/ 207 w 454"/>
                <a:gd name="T35" fmla="*/ 59 h 759"/>
                <a:gd name="T36" fmla="*/ 140 w 454"/>
                <a:gd name="T37" fmla="*/ 59 h 759"/>
                <a:gd name="T38" fmla="*/ 0 w 454"/>
                <a:gd name="T39" fmla="*/ 0 h 759"/>
                <a:gd name="T40" fmla="*/ 221 w 454"/>
                <a:gd name="T41" fmla="*/ 0 h 759"/>
                <a:gd name="T42" fmla="*/ 271 w 454"/>
                <a:gd name="T43" fmla="*/ 0 h 759"/>
                <a:gd name="T44" fmla="*/ 314 w 454"/>
                <a:gd name="T45" fmla="*/ 4 h 759"/>
                <a:gd name="T46" fmla="*/ 350 w 454"/>
                <a:gd name="T47" fmla="*/ 8 h 759"/>
                <a:gd name="T48" fmla="*/ 380 w 454"/>
                <a:gd name="T49" fmla="*/ 16 h 759"/>
                <a:gd name="T50" fmla="*/ 404 w 454"/>
                <a:gd name="T51" fmla="*/ 26 h 759"/>
                <a:gd name="T52" fmla="*/ 423 w 454"/>
                <a:gd name="T53" fmla="*/ 38 h 759"/>
                <a:gd name="T54" fmla="*/ 437 w 454"/>
                <a:gd name="T55" fmla="*/ 52 h 759"/>
                <a:gd name="T56" fmla="*/ 447 w 454"/>
                <a:gd name="T57" fmla="*/ 70 h 759"/>
                <a:gd name="T58" fmla="*/ 452 w 454"/>
                <a:gd name="T59" fmla="*/ 91 h 759"/>
                <a:gd name="T60" fmla="*/ 454 w 454"/>
                <a:gd name="T61" fmla="*/ 115 h 759"/>
                <a:gd name="T62" fmla="*/ 454 w 454"/>
                <a:gd name="T63" fmla="*/ 301 h 759"/>
                <a:gd name="T64" fmla="*/ 451 w 454"/>
                <a:gd name="T65" fmla="*/ 325 h 759"/>
                <a:gd name="T66" fmla="*/ 447 w 454"/>
                <a:gd name="T67" fmla="*/ 347 h 759"/>
                <a:gd name="T68" fmla="*/ 437 w 454"/>
                <a:gd name="T69" fmla="*/ 364 h 759"/>
                <a:gd name="T70" fmla="*/ 423 w 454"/>
                <a:gd name="T71" fmla="*/ 379 h 759"/>
                <a:gd name="T72" fmla="*/ 404 w 454"/>
                <a:gd name="T73" fmla="*/ 391 h 759"/>
                <a:gd name="T74" fmla="*/ 380 w 454"/>
                <a:gd name="T75" fmla="*/ 402 h 759"/>
                <a:gd name="T76" fmla="*/ 350 w 454"/>
                <a:gd name="T77" fmla="*/ 408 h 759"/>
                <a:gd name="T78" fmla="*/ 314 w 454"/>
                <a:gd name="T79" fmla="*/ 414 h 759"/>
                <a:gd name="T80" fmla="*/ 271 w 454"/>
                <a:gd name="T81" fmla="*/ 416 h 759"/>
                <a:gd name="T82" fmla="*/ 221 w 454"/>
                <a:gd name="T83" fmla="*/ 416 h 759"/>
                <a:gd name="T84" fmla="*/ 140 w 454"/>
                <a:gd name="T85" fmla="*/ 416 h 759"/>
                <a:gd name="T86" fmla="*/ 140 w 454"/>
                <a:gd name="T87" fmla="*/ 759 h 759"/>
                <a:gd name="T88" fmla="*/ 0 w 454"/>
                <a:gd name="T89" fmla="*/ 759 h 759"/>
                <a:gd name="T90" fmla="*/ 0 w 454"/>
                <a:gd name="T91"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4" h="759">
                  <a:moveTo>
                    <a:pt x="140" y="59"/>
                  </a:moveTo>
                  <a:lnTo>
                    <a:pt x="140" y="358"/>
                  </a:lnTo>
                  <a:lnTo>
                    <a:pt x="207" y="358"/>
                  </a:lnTo>
                  <a:lnTo>
                    <a:pt x="232" y="358"/>
                  </a:lnTo>
                  <a:lnTo>
                    <a:pt x="255" y="355"/>
                  </a:lnTo>
                  <a:lnTo>
                    <a:pt x="275" y="352"/>
                  </a:lnTo>
                  <a:lnTo>
                    <a:pt x="291" y="346"/>
                  </a:lnTo>
                  <a:lnTo>
                    <a:pt x="303" y="337"/>
                  </a:lnTo>
                  <a:lnTo>
                    <a:pt x="311" y="325"/>
                  </a:lnTo>
                  <a:lnTo>
                    <a:pt x="314" y="311"/>
                  </a:lnTo>
                  <a:lnTo>
                    <a:pt x="314" y="106"/>
                  </a:lnTo>
                  <a:lnTo>
                    <a:pt x="311" y="91"/>
                  </a:lnTo>
                  <a:lnTo>
                    <a:pt x="303" y="79"/>
                  </a:lnTo>
                  <a:lnTo>
                    <a:pt x="291" y="71"/>
                  </a:lnTo>
                  <a:lnTo>
                    <a:pt x="275" y="64"/>
                  </a:lnTo>
                  <a:lnTo>
                    <a:pt x="255" y="62"/>
                  </a:lnTo>
                  <a:lnTo>
                    <a:pt x="232" y="59"/>
                  </a:lnTo>
                  <a:lnTo>
                    <a:pt x="207" y="59"/>
                  </a:lnTo>
                  <a:lnTo>
                    <a:pt x="140" y="59"/>
                  </a:lnTo>
                  <a:close/>
                  <a:moveTo>
                    <a:pt x="0" y="0"/>
                  </a:moveTo>
                  <a:lnTo>
                    <a:pt x="221" y="0"/>
                  </a:lnTo>
                  <a:lnTo>
                    <a:pt x="271" y="0"/>
                  </a:lnTo>
                  <a:lnTo>
                    <a:pt x="314" y="4"/>
                  </a:lnTo>
                  <a:lnTo>
                    <a:pt x="350" y="8"/>
                  </a:lnTo>
                  <a:lnTo>
                    <a:pt x="380" y="16"/>
                  </a:lnTo>
                  <a:lnTo>
                    <a:pt x="404" y="26"/>
                  </a:lnTo>
                  <a:lnTo>
                    <a:pt x="423" y="38"/>
                  </a:lnTo>
                  <a:lnTo>
                    <a:pt x="437" y="52"/>
                  </a:lnTo>
                  <a:lnTo>
                    <a:pt x="447" y="70"/>
                  </a:lnTo>
                  <a:lnTo>
                    <a:pt x="452" y="91"/>
                  </a:lnTo>
                  <a:lnTo>
                    <a:pt x="454" y="115"/>
                  </a:lnTo>
                  <a:lnTo>
                    <a:pt x="454" y="301"/>
                  </a:lnTo>
                  <a:lnTo>
                    <a:pt x="451" y="325"/>
                  </a:lnTo>
                  <a:lnTo>
                    <a:pt x="447" y="347"/>
                  </a:lnTo>
                  <a:lnTo>
                    <a:pt x="437" y="364"/>
                  </a:lnTo>
                  <a:lnTo>
                    <a:pt x="423" y="379"/>
                  </a:lnTo>
                  <a:lnTo>
                    <a:pt x="404" y="391"/>
                  </a:lnTo>
                  <a:lnTo>
                    <a:pt x="380" y="402"/>
                  </a:lnTo>
                  <a:lnTo>
                    <a:pt x="350" y="408"/>
                  </a:lnTo>
                  <a:lnTo>
                    <a:pt x="314" y="414"/>
                  </a:lnTo>
                  <a:lnTo>
                    <a:pt x="271" y="416"/>
                  </a:lnTo>
                  <a:lnTo>
                    <a:pt x="221" y="416"/>
                  </a:lnTo>
                  <a:lnTo>
                    <a:pt x="140" y="416"/>
                  </a:lnTo>
                  <a:lnTo>
                    <a:pt x="140"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8" name="Freeform 9">
              <a:extLst>
                <a:ext uri="{FF2B5EF4-FFF2-40B4-BE49-F238E27FC236}">
                  <a16:creationId xmlns:a16="http://schemas.microsoft.com/office/drawing/2014/main" id="{BDAA7C14-604D-4CDA-93E7-DCA1491A8870}"/>
                </a:ext>
              </a:extLst>
            </p:cNvPr>
            <p:cNvSpPr>
              <a:spLocks/>
            </p:cNvSpPr>
            <p:nvPr/>
          </p:nvSpPr>
          <p:spPr bwMode="auto">
            <a:xfrm>
              <a:off x="3121026" y="5000626"/>
              <a:ext cx="358775" cy="611188"/>
            </a:xfrm>
            <a:custGeom>
              <a:avLst/>
              <a:gdLst>
                <a:gd name="T0" fmla="*/ 277 w 451"/>
                <a:gd name="T1" fmla="*/ 2 h 772"/>
                <a:gd name="T2" fmla="*/ 355 w 451"/>
                <a:gd name="T3" fmla="*/ 12 h 772"/>
                <a:gd name="T4" fmla="*/ 407 w 451"/>
                <a:gd name="T5" fmla="*/ 34 h 772"/>
                <a:gd name="T6" fmla="*/ 438 w 451"/>
                <a:gd name="T7" fmla="*/ 65 h 772"/>
                <a:gd name="T8" fmla="*/ 447 w 451"/>
                <a:gd name="T9" fmla="*/ 106 h 772"/>
                <a:gd name="T10" fmla="*/ 309 w 451"/>
                <a:gd name="T11" fmla="*/ 204 h 772"/>
                <a:gd name="T12" fmla="*/ 308 w 451"/>
                <a:gd name="T13" fmla="*/ 98 h 772"/>
                <a:gd name="T14" fmla="*/ 297 w 451"/>
                <a:gd name="T15" fmla="*/ 78 h 772"/>
                <a:gd name="T16" fmla="*/ 273 w 451"/>
                <a:gd name="T17" fmla="*/ 65 h 772"/>
                <a:gd name="T18" fmla="*/ 229 w 451"/>
                <a:gd name="T19" fmla="*/ 59 h 772"/>
                <a:gd name="T20" fmla="*/ 184 w 451"/>
                <a:gd name="T21" fmla="*/ 65 h 772"/>
                <a:gd name="T22" fmla="*/ 159 w 451"/>
                <a:gd name="T23" fmla="*/ 78 h 772"/>
                <a:gd name="T24" fmla="*/ 149 w 451"/>
                <a:gd name="T25" fmla="*/ 98 h 772"/>
                <a:gd name="T26" fmla="*/ 148 w 451"/>
                <a:gd name="T27" fmla="*/ 191 h 772"/>
                <a:gd name="T28" fmla="*/ 155 w 451"/>
                <a:gd name="T29" fmla="*/ 227 h 772"/>
                <a:gd name="T30" fmla="*/ 180 w 451"/>
                <a:gd name="T31" fmla="*/ 259 h 772"/>
                <a:gd name="T32" fmla="*/ 422 w 451"/>
                <a:gd name="T33" fmla="*/ 469 h 772"/>
                <a:gd name="T34" fmla="*/ 449 w 451"/>
                <a:gd name="T35" fmla="*/ 516 h 772"/>
                <a:gd name="T36" fmla="*/ 451 w 451"/>
                <a:gd name="T37" fmla="*/ 660 h 772"/>
                <a:gd name="T38" fmla="*/ 439 w 451"/>
                <a:gd name="T39" fmla="*/ 703 h 772"/>
                <a:gd name="T40" fmla="*/ 404 w 451"/>
                <a:gd name="T41" fmla="*/ 737 h 772"/>
                <a:gd name="T42" fmla="*/ 348 w 451"/>
                <a:gd name="T43" fmla="*/ 760 h 772"/>
                <a:gd name="T44" fmla="*/ 273 w 451"/>
                <a:gd name="T45" fmla="*/ 770 h 772"/>
                <a:gd name="T46" fmla="*/ 180 w 451"/>
                <a:gd name="T47" fmla="*/ 770 h 772"/>
                <a:gd name="T48" fmla="*/ 101 w 451"/>
                <a:gd name="T49" fmla="*/ 760 h 772"/>
                <a:gd name="T50" fmla="*/ 45 w 451"/>
                <a:gd name="T51" fmla="*/ 738 h 772"/>
                <a:gd name="T52" fmla="*/ 11 w 451"/>
                <a:gd name="T53" fmla="*/ 706 h 772"/>
                <a:gd name="T54" fmla="*/ 0 w 451"/>
                <a:gd name="T55" fmla="*/ 660 h 772"/>
                <a:gd name="T56" fmla="*/ 140 w 451"/>
                <a:gd name="T57" fmla="*/ 556 h 772"/>
                <a:gd name="T58" fmla="*/ 143 w 451"/>
                <a:gd name="T59" fmla="*/ 672 h 772"/>
                <a:gd name="T60" fmla="*/ 161 w 451"/>
                <a:gd name="T61" fmla="*/ 698 h 772"/>
                <a:gd name="T62" fmla="*/ 200 w 451"/>
                <a:gd name="T63" fmla="*/ 711 h 772"/>
                <a:gd name="T64" fmla="*/ 254 w 451"/>
                <a:gd name="T65" fmla="*/ 711 h 772"/>
                <a:gd name="T66" fmla="*/ 292 w 451"/>
                <a:gd name="T67" fmla="*/ 698 h 772"/>
                <a:gd name="T68" fmla="*/ 310 w 451"/>
                <a:gd name="T69" fmla="*/ 672 h 772"/>
                <a:gd name="T70" fmla="*/ 313 w 451"/>
                <a:gd name="T71" fmla="*/ 551 h 772"/>
                <a:gd name="T72" fmla="*/ 304 w 451"/>
                <a:gd name="T73" fmla="*/ 513 h 772"/>
                <a:gd name="T74" fmla="*/ 273 w 451"/>
                <a:gd name="T75" fmla="*/ 477 h 772"/>
                <a:gd name="T76" fmla="*/ 47 w 451"/>
                <a:gd name="T77" fmla="*/ 282 h 772"/>
                <a:gd name="T78" fmla="*/ 19 w 451"/>
                <a:gd name="T79" fmla="*/ 244 h 772"/>
                <a:gd name="T80" fmla="*/ 10 w 451"/>
                <a:gd name="T81" fmla="*/ 204 h 772"/>
                <a:gd name="T82" fmla="*/ 13 w 451"/>
                <a:gd name="T83" fmla="*/ 89 h 772"/>
                <a:gd name="T84" fmla="*/ 35 w 451"/>
                <a:gd name="T85" fmla="*/ 50 h 772"/>
                <a:gd name="T86" fmla="*/ 78 w 451"/>
                <a:gd name="T87" fmla="*/ 22 h 772"/>
                <a:gd name="T88" fmla="*/ 144 w 451"/>
                <a:gd name="T89" fmla="*/ 6 h 772"/>
                <a:gd name="T90" fmla="*/ 229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9" y="0"/>
                  </a:moveTo>
                  <a:lnTo>
                    <a:pt x="277" y="2"/>
                  </a:lnTo>
                  <a:lnTo>
                    <a:pt x="318" y="6"/>
                  </a:lnTo>
                  <a:lnTo>
                    <a:pt x="355" y="12"/>
                  </a:lnTo>
                  <a:lnTo>
                    <a:pt x="384" y="22"/>
                  </a:lnTo>
                  <a:lnTo>
                    <a:pt x="407" y="34"/>
                  </a:lnTo>
                  <a:lnTo>
                    <a:pt x="426" y="49"/>
                  </a:lnTo>
                  <a:lnTo>
                    <a:pt x="438" y="65"/>
                  </a:lnTo>
                  <a:lnTo>
                    <a:pt x="445" y="85"/>
                  </a:lnTo>
                  <a:lnTo>
                    <a:pt x="447" y="106"/>
                  </a:lnTo>
                  <a:lnTo>
                    <a:pt x="447" y="204"/>
                  </a:lnTo>
                  <a:lnTo>
                    <a:pt x="309" y="204"/>
                  </a:lnTo>
                  <a:lnTo>
                    <a:pt x="309" y="110"/>
                  </a:lnTo>
                  <a:lnTo>
                    <a:pt x="308" y="98"/>
                  </a:lnTo>
                  <a:lnTo>
                    <a:pt x="304" y="87"/>
                  </a:lnTo>
                  <a:lnTo>
                    <a:pt x="297" y="78"/>
                  </a:lnTo>
                  <a:lnTo>
                    <a:pt x="288" y="70"/>
                  </a:lnTo>
                  <a:lnTo>
                    <a:pt x="273" y="65"/>
                  </a:lnTo>
                  <a:lnTo>
                    <a:pt x="254" y="61"/>
                  </a:lnTo>
                  <a:lnTo>
                    <a:pt x="229" y="59"/>
                  </a:lnTo>
                  <a:lnTo>
                    <a:pt x="203" y="61"/>
                  </a:lnTo>
                  <a:lnTo>
                    <a:pt x="184" y="65"/>
                  </a:lnTo>
                  <a:lnTo>
                    <a:pt x="170" y="70"/>
                  </a:lnTo>
                  <a:lnTo>
                    <a:pt x="159" y="78"/>
                  </a:lnTo>
                  <a:lnTo>
                    <a:pt x="152" y="87"/>
                  </a:lnTo>
                  <a:lnTo>
                    <a:pt x="149" y="98"/>
                  </a:lnTo>
                  <a:lnTo>
                    <a:pt x="148" y="110"/>
                  </a:lnTo>
                  <a:lnTo>
                    <a:pt x="148" y="191"/>
                  </a:lnTo>
                  <a:lnTo>
                    <a:pt x="149" y="209"/>
                  </a:lnTo>
                  <a:lnTo>
                    <a:pt x="155" y="227"/>
                  </a:lnTo>
                  <a:lnTo>
                    <a:pt x="165" y="243"/>
                  </a:lnTo>
                  <a:lnTo>
                    <a:pt x="180" y="259"/>
                  </a:lnTo>
                  <a:lnTo>
                    <a:pt x="402" y="448"/>
                  </a:lnTo>
                  <a:lnTo>
                    <a:pt x="422" y="469"/>
                  </a:lnTo>
                  <a:lnTo>
                    <a:pt x="438" y="492"/>
                  </a:lnTo>
                  <a:lnTo>
                    <a:pt x="449" y="516"/>
                  </a:lnTo>
                  <a:lnTo>
                    <a:pt x="451" y="541"/>
                  </a:lnTo>
                  <a:lnTo>
                    <a:pt x="451" y="660"/>
                  </a:lnTo>
                  <a:lnTo>
                    <a:pt x="449" y="683"/>
                  </a:lnTo>
                  <a:lnTo>
                    <a:pt x="439" y="703"/>
                  </a:lnTo>
                  <a:lnTo>
                    <a:pt x="424" y="721"/>
                  </a:lnTo>
                  <a:lnTo>
                    <a:pt x="404" y="737"/>
                  </a:lnTo>
                  <a:lnTo>
                    <a:pt x="379" y="749"/>
                  </a:lnTo>
                  <a:lnTo>
                    <a:pt x="348" y="760"/>
                  </a:lnTo>
                  <a:lnTo>
                    <a:pt x="313" y="766"/>
                  </a:lnTo>
                  <a:lnTo>
                    <a:pt x="273" y="770"/>
                  </a:lnTo>
                  <a:lnTo>
                    <a:pt x="229" y="772"/>
                  </a:lnTo>
                  <a:lnTo>
                    <a:pt x="180" y="770"/>
                  </a:lnTo>
                  <a:lnTo>
                    <a:pt x="137" y="766"/>
                  </a:lnTo>
                  <a:lnTo>
                    <a:pt x="101" y="760"/>
                  </a:lnTo>
                  <a:lnTo>
                    <a:pt x="70" y="750"/>
                  </a:lnTo>
                  <a:lnTo>
                    <a:pt x="45" y="738"/>
                  </a:lnTo>
                  <a:lnTo>
                    <a:pt x="26" y="723"/>
                  </a:lnTo>
                  <a:lnTo>
                    <a:pt x="11" y="706"/>
                  </a:lnTo>
                  <a:lnTo>
                    <a:pt x="3" y="685"/>
                  </a:lnTo>
                  <a:lnTo>
                    <a:pt x="0" y="660"/>
                  </a:lnTo>
                  <a:lnTo>
                    <a:pt x="0" y="556"/>
                  </a:lnTo>
                  <a:lnTo>
                    <a:pt x="140" y="556"/>
                  </a:lnTo>
                  <a:lnTo>
                    <a:pt x="140" y="656"/>
                  </a:lnTo>
                  <a:lnTo>
                    <a:pt x="143" y="672"/>
                  </a:lnTo>
                  <a:lnTo>
                    <a:pt x="149" y="687"/>
                  </a:lnTo>
                  <a:lnTo>
                    <a:pt x="161" y="698"/>
                  </a:lnTo>
                  <a:lnTo>
                    <a:pt x="179" y="706"/>
                  </a:lnTo>
                  <a:lnTo>
                    <a:pt x="200" y="711"/>
                  </a:lnTo>
                  <a:lnTo>
                    <a:pt x="229" y="713"/>
                  </a:lnTo>
                  <a:lnTo>
                    <a:pt x="254" y="711"/>
                  </a:lnTo>
                  <a:lnTo>
                    <a:pt x="276" y="706"/>
                  </a:lnTo>
                  <a:lnTo>
                    <a:pt x="292" y="698"/>
                  </a:lnTo>
                  <a:lnTo>
                    <a:pt x="304" y="687"/>
                  </a:lnTo>
                  <a:lnTo>
                    <a:pt x="310" y="672"/>
                  </a:lnTo>
                  <a:lnTo>
                    <a:pt x="313" y="656"/>
                  </a:lnTo>
                  <a:lnTo>
                    <a:pt x="313" y="551"/>
                  </a:lnTo>
                  <a:lnTo>
                    <a:pt x="310" y="532"/>
                  </a:lnTo>
                  <a:lnTo>
                    <a:pt x="304" y="513"/>
                  </a:lnTo>
                  <a:lnTo>
                    <a:pt x="292" y="496"/>
                  </a:lnTo>
                  <a:lnTo>
                    <a:pt x="273" y="477"/>
                  </a:lnTo>
                  <a:lnTo>
                    <a:pt x="69" y="300"/>
                  </a:lnTo>
                  <a:lnTo>
                    <a:pt x="47" y="282"/>
                  </a:lnTo>
                  <a:lnTo>
                    <a:pt x="31" y="263"/>
                  </a:lnTo>
                  <a:lnTo>
                    <a:pt x="19" y="244"/>
                  </a:lnTo>
                  <a:lnTo>
                    <a:pt x="11" y="225"/>
                  </a:lnTo>
                  <a:lnTo>
                    <a:pt x="10" y="204"/>
                  </a:lnTo>
                  <a:lnTo>
                    <a:pt x="10" y="112"/>
                  </a:lnTo>
                  <a:lnTo>
                    <a:pt x="13" y="89"/>
                  </a:lnTo>
                  <a:lnTo>
                    <a:pt x="21" y="67"/>
                  </a:lnTo>
                  <a:lnTo>
                    <a:pt x="35" y="50"/>
                  </a:lnTo>
                  <a:lnTo>
                    <a:pt x="54" y="35"/>
                  </a:lnTo>
                  <a:lnTo>
                    <a:pt x="78" y="22"/>
                  </a:lnTo>
                  <a:lnTo>
                    <a:pt x="109" y="12"/>
                  </a:lnTo>
                  <a:lnTo>
                    <a:pt x="144" y="6"/>
                  </a:lnTo>
                  <a:lnTo>
                    <a:pt x="184" y="2"/>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9" name="Freeform 10">
              <a:extLst>
                <a:ext uri="{FF2B5EF4-FFF2-40B4-BE49-F238E27FC236}">
                  <a16:creationId xmlns:a16="http://schemas.microsoft.com/office/drawing/2014/main" id="{7F114B91-7375-44C1-9E6B-B8A4FC6838CD}"/>
                </a:ext>
              </a:extLst>
            </p:cNvPr>
            <p:cNvSpPr>
              <a:spLocks/>
            </p:cNvSpPr>
            <p:nvPr/>
          </p:nvSpPr>
          <p:spPr bwMode="auto">
            <a:xfrm>
              <a:off x="3935413" y="5000626"/>
              <a:ext cx="358775" cy="611188"/>
            </a:xfrm>
            <a:custGeom>
              <a:avLst/>
              <a:gdLst>
                <a:gd name="T0" fmla="*/ 276 w 451"/>
                <a:gd name="T1" fmla="*/ 2 h 772"/>
                <a:gd name="T2" fmla="*/ 354 w 451"/>
                <a:gd name="T3" fmla="*/ 12 h 772"/>
                <a:gd name="T4" fmla="*/ 407 w 451"/>
                <a:gd name="T5" fmla="*/ 34 h 772"/>
                <a:gd name="T6" fmla="*/ 437 w 451"/>
                <a:gd name="T7" fmla="*/ 65 h 772"/>
                <a:gd name="T8" fmla="*/ 447 w 451"/>
                <a:gd name="T9" fmla="*/ 106 h 772"/>
                <a:gd name="T10" fmla="*/ 307 w 451"/>
                <a:gd name="T11" fmla="*/ 204 h 772"/>
                <a:gd name="T12" fmla="*/ 307 w 451"/>
                <a:gd name="T13" fmla="*/ 98 h 772"/>
                <a:gd name="T14" fmla="*/ 296 w 451"/>
                <a:gd name="T15" fmla="*/ 78 h 772"/>
                <a:gd name="T16" fmla="*/ 272 w 451"/>
                <a:gd name="T17" fmla="*/ 65 h 772"/>
                <a:gd name="T18" fmla="*/ 228 w 451"/>
                <a:gd name="T19" fmla="*/ 59 h 772"/>
                <a:gd name="T20" fmla="*/ 182 w 451"/>
                <a:gd name="T21" fmla="*/ 65 h 772"/>
                <a:gd name="T22" fmla="*/ 158 w 451"/>
                <a:gd name="T23" fmla="*/ 78 h 772"/>
                <a:gd name="T24" fmla="*/ 149 w 451"/>
                <a:gd name="T25" fmla="*/ 98 h 772"/>
                <a:gd name="T26" fmla="*/ 148 w 451"/>
                <a:gd name="T27" fmla="*/ 191 h 772"/>
                <a:gd name="T28" fmla="*/ 154 w 451"/>
                <a:gd name="T29" fmla="*/ 227 h 772"/>
                <a:gd name="T30" fmla="*/ 178 w 451"/>
                <a:gd name="T31" fmla="*/ 259 h 772"/>
                <a:gd name="T32" fmla="*/ 421 w 451"/>
                <a:gd name="T33" fmla="*/ 469 h 772"/>
                <a:gd name="T34" fmla="*/ 447 w 451"/>
                <a:gd name="T35" fmla="*/ 516 h 772"/>
                <a:gd name="T36" fmla="*/ 451 w 451"/>
                <a:gd name="T37" fmla="*/ 660 h 772"/>
                <a:gd name="T38" fmla="*/ 439 w 451"/>
                <a:gd name="T39" fmla="*/ 703 h 772"/>
                <a:gd name="T40" fmla="*/ 404 w 451"/>
                <a:gd name="T41" fmla="*/ 737 h 772"/>
                <a:gd name="T42" fmla="*/ 347 w 451"/>
                <a:gd name="T43" fmla="*/ 760 h 772"/>
                <a:gd name="T44" fmla="*/ 272 w 451"/>
                <a:gd name="T45" fmla="*/ 770 h 772"/>
                <a:gd name="T46" fmla="*/ 180 w 451"/>
                <a:gd name="T47" fmla="*/ 770 h 772"/>
                <a:gd name="T48" fmla="*/ 101 w 451"/>
                <a:gd name="T49" fmla="*/ 760 h 772"/>
                <a:gd name="T50" fmla="*/ 44 w 451"/>
                <a:gd name="T51" fmla="*/ 738 h 772"/>
                <a:gd name="T52" fmla="*/ 11 w 451"/>
                <a:gd name="T53" fmla="*/ 706 h 772"/>
                <a:gd name="T54" fmla="*/ 0 w 451"/>
                <a:gd name="T55" fmla="*/ 660 h 772"/>
                <a:gd name="T56" fmla="*/ 139 w 451"/>
                <a:gd name="T57" fmla="*/ 556 h 772"/>
                <a:gd name="T58" fmla="*/ 141 w 451"/>
                <a:gd name="T59" fmla="*/ 672 h 772"/>
                <a:gd name="T60" fmla="*/ 160 w 451"/>
                <a:gd name="T61" fmla="*/ 698 h 772"/>
                <a:gd name="T62" fmla="*/ 200 w 451"/>
                <a:gd name="T63" fmla="*/ 711 h 772"/>
                <a:gd name="T64" fmla="*/ 254 w 451"/>
                <a:gd name="T65" fmla="*/ 711 h 772"/>
                <a:gd name="T66" fmla="*/ 291 w 451"/>
                <a:gd name="T67" fmla="*/ 698 h 772"/>
                <a:gd name="T68" fmla="*/ 310 w 451"/>
                <a:gd name="T69" fmla="*/ 672 h 772"/>
                <a:gd name="T70" fmla="*/ 311 w 451"/>
                <a:gd name="T71" fmla="*/ 551 h 772"/>
                <a:gd name="T72" fmla="*/ 303 w 451"/>
                <a:gd name="T73" fmla="*/ 515 h 772"/>
                <a:gd name="T74" fmla="*/ 271 w 451"/>
                <a:gd name="T75" fmla="*/ 477 h 772"/>
                <a:gd name="T76" fmla="*/ 47 w 451"/>
                <a:gd name="T77" fmla="*/ 282 h 772"/>
                <a:gd name="T78" fmla="*/ 19 w 451"/>
                <a:gd name="T79" fmla="*/ 244 h 772"/>
                <a:gd name="T80" fmla="*/ 8 w 451"/>
                <a:gd name="T81" fmla="*/ 204 h 772"/>
                <a:gd name="T82" fmla="*/ 11 w 451"/>
                <a:gd name="T83" fmla="*/ 89 h 772"/>
                <a:gd name="T84" fmla="*/ 33 w 451"/>
                <a:gd name="T85" fmla="*/ 50 h 772"/>
                <a:gd name="T86" fmla="*/ 78 w 451"/>
                <a:gd name="T87" fmla="*/ 22 h 772"/>
                <a:gd name="T88" fmla="*/ 144 w 451"/>
                <a:gd name="T89" fmla="*/ 6 h 772"/>
                <a:gd name="T90" fmla="*/ 228 w 451"/>
                <a:gd name="T91" fmla="*/ 0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1" h="772">
                  <a:moveTo>
                    <a:pt x="228" y="0"/>
                  </a:moveTo>
                  <a:lnTo>
                    <a:pt x="276" y="2"/>
                  </a:lnTo>
                  <a:lnTo>
                    <a:pt x="318" y="6"/>
                  </a:lnTo>
                  <a:lnTo>
                    <a:pt x="354" y="12"/>
                  </a:lnTo>
                  <a:lnTo>
                    <a:pt x="382" y="22"/>
                  </a:lnTo>
                  <a:lnTo>
                    <a:pt x="407" y="34"/>
                  </a:lnTo>
                  <a:lnTo>
                    <a:pt x="424" y="49"/>
                  </a:lnTo>
                  <a:lnTo>
                    <a:pt x="437" y="65"/>
                  </a:lnTo>
                  <a:lnTo>
                    <a:pt x="444" y="85"/>
                  </a:lnTo>
                  <a:lnTo>
                    <a:pt x="447" y="106"/>
                  </a:lnTo>
                  <a:lnTo>
                    <a:pt x="447" y="204"/>
                  </a:lnTo>
                  <a:lnTo>
                    <a:pt x="307" y="204"/>
                  </a:lnTo>
                  <a:lnTo>
                    <a:pt x="307" y="110"/>
                  </a:lnTo>
                  <a:lnTo>
                    <a:pt x="307" y="98"/>
                  </a:lnTo>
                  <a:lnTo>
                    <a:pt x="303" y="87"/>
                  </a:lnTo>
                  <a:lnTo>
                    <a:pt x="296" y="78"/>
                  </a:lnTo>
                  <a:lnTo>
                    <a:pt x="286" y="70"/>
                  </a:lnTo>
                  <a:lnTo>
                    <a:pt x="272" y="65"/>
                  </a:lnTo>
                  <a:lnTo>
                    <a:pt x="252" y="61"/>
                  </a:lnTo>
                  <a:lnTo>
                    <a:pt x="228" y="59"/>
                  </a:lnTo>
                  <a:lnTo>
                    <a:pt x="203" y="61"/>
                  </a:lnTo>
                  <a:lnTo>
                    <a:pt x="182" y="65"/>
                  </a:lnTo>
                  <a:lnTo>
                    <a:pt x="169" y="70"/>
                  </a:lnTo>
                  <a:lnTo>
                    <a:pt x="158" y="78"/>
                  </a:lnTo>
                  <a:lnTo>
                    <a:pt x="152" y="87"/>
                  </a:lnTo>
                  <a:lnTo>
                    <a:pt x="149" y="98"/>
                  </a:lnTo>
                  <a:lnTo>
                    <a:pt x="148" y="110"/>
                  </a:lnTo>
                  <a:lnTo>
                    <a:pt x="148" y="191"/>
                  </a:lnTo>
                  <a:lnTo>
                    <a:pt x="149" y="209"/>
                  </a:lnTo>
                  <a:lnTo>
                    <a:pt x="154" y="227"/>
                  </a:lnTo>
                  <a:lnTo>
                    <a:pt x="164" y="243"/>
                  </a:lnTo>
                  <a:lnTo>
                    <a:pt x="178" y="259"/>
                  </a:lnTo>
                  <a:lnTo>
                    <a:pt x="400" y="448"/>
                  </a:lnTo>
                  <a:lnTo>
                    <a:pt x="421" y="469"/>
                  </a:lnTo>
                  <a:lnTo>
                    <a:pt x="437" y="492"/>
                  </a:lnTo>
                  <a:lnTo>
                    <a:pt x="447" y="516"/>
                  </a:lnTo>
                  <a:lnTo>
                    <a:pt x="451" y="541"/>
                  </a:lnTo>
                  <a:lnTo>
                    <a:pt x="451" y="660"/>
                  </a:lnTo>
                  <a:lnTo>
                    <a:pt x="448" y="683"/>
                  </a:lnTo>
                  <a:lnTo>
                    <a:pt x="439" y="703"/>
                  </a:lnTo>
                  <a:lnTo>
                    <a:pt x="424" y="721"/>
                  </a:lnTo>
                  <a:lnTo>
                    <a:pt x="404" y="737"/>
                  </a:lnTo>
                  <a:lnTo>
                    <a:pt x="378" y="749"/>
                  </a:lnTo>
                  <a:lnTo>
                    <a:pt x="347" y="760"/>
                  </a:lnTo>
                  <a:lnTo>
                    <a:pt x="311" y="766"/>
                  </a:lnTo>
                  <a:lnTo>
                    <a:pt x="272" y="770"/>
                  </a:lnTo>
                  <a:lnTo>
                    <a:pt x="228" y="772"/>
                  </a:lnTo>
                  <a:lnTo>
                    <a:pt x="180" y="770"/>
                  </a:lnTo>
                  <a:lnTo>
                    <a:pt x="137" y="766"/>
                  </a:lnTo>
                  <a:lnTo>
                    <a:pt x="101" y="760"/>
                  </a:lnTo>
                  <a:lnTo>
                    <a:pt x="70" y="750"/>
                  </a:lnTo>
                  <a:lnTo>
                    <a:pt x="44" y="738"/>
                  </a:lnTo>
                  <a:lnTo>
                    <a:pt x="24" y="723"/>
                  </a:lnTo>
                  <a:lnTo>
                    <a:pt x="11" y="706"/>
                  </a:lnTo>
                  <a:lnTo>
                    <a:pt x="3" y="685"/>
                  </a:lnTo>
                  <a:lnTo>
                    <a:pt x="0" y="660"/>
                  </a:lnTo>
                  <a:lnTo>
                    <a:pt x="0" y="556"/>
                  </a:lnTo>
                  <a:lnTo>
                    <a:pt x="139" y="556"/>
                  </a:lnTo>
                  <a:lnTo>
                    <a:pt x="139" y="656"/>
                  </a:lnTo>
                  <a:lnTo>
                    <a:pt x="141" y="672"/>
                  </a:lnTo>
                  <a:lnTo>
                    <a:pt x="149" y="687"/>
                  </a:lnTo>
                  <a:lnTo>
                    <a:pt x="160" y="698"/>
                  </a:lnTo>
                  <a:lnTo>
                    <a:pt x="177" y="706"/>
                  </a:lnTo>
                  <a:lnTo>
                    <a:pt x="200" y="711"/>
                  </a:lnTo>
                  <a:lnTo>
                    <a:pt x="228" y="713"/>
                  </a:lnTo>
                  <a:lnTo>
                    <a:pt x="254" y="711"/>
                  </a:lnTo>
                  <a:lnTo>
                    <a:pt x="275" y="706"/>
                  </a:lnTo>
                  <a:lnTo>
                    <a:pt x="291" y="698"/>
                  </a:lnTo>
                  <a:lnTo>
                    <a:pt x="302" y="687"/>
                  </a:lnTo>
                  <a:lnTo>
                    <a:pt x="310" y="672"/>
                  </a:lnTo>
                  <a:lnTo>
                    <a:pt x="311" y="656"/>
                  </a:lnTo>
                  <a:lnTo>
                    <a:pt x="311" y="551"/>
                  </a:lnTo>
                  <a:lnTo>
                    <a:pt x="310" y="532"/>
                  </a:lnTo>
                  <a:lnTo>
                    <a:pt x="303" y="515"/>
                  </a:lnTo>
                  <a:lnTo>
                    <a:pt x="290" y="496"/>
                  </a:lnTo>
                  <a:lnTo>
                    <a:pt x="271" y="477"/>
                  </a:lnTo>
                  <a:lnTo>
                    <a:pt x="67" y="300"/>
                  </a:lnTo>
                  <a:lnTo>
                    <a:pt x="47" y="282"/>
                  </a:lnTo>
                  <a:lnTo>
                    <a:pt x="31" y="263"/>
                  </a:lnTo>
                  <a:lnTo>
                    <a:pt x="19" y="244"/>
                  </a:lnTo>
                  <a:lnTo>
                    <a:pt x="11" y="225"/>
                  </a:lnTo>
                  <a:lnTo>
                    <a:pt x="8" y="204"/>
                  </a:lnTo>
                  <a:lnTo>
                    <a:pt x="8" y="112"/>
                  </a:lnTo>
                  <a:lnTo>
                    <a:pt x="11" y="89"/>
                  </a:lnTo>
                  <a:lnTo>
                    <a:pt x="20" y="67"/>
                  </a:lnTo>
                  <a:lnTo>
                    <a:pt x="33" y="50"/>
                  </a:lnTo>
                  <a:lnTo>
                    <a:pt x="54" y="35"/>
                  </a:lnTo>
                  <a:lnTo>
                    <a:pt x="78" y="22"/>
                  </a:lnTo>
                  <a:lnTo>
                    <a:pt x="107" y="12"/>
                  </a:lnTo>
                  <a:lnTo>
                    <a:pt x="144" y="6"/>
                  </a:lnTo>
                  <a:lnTo>
                    <a:pt x="182" y="2"/>
                  </a:lnTo>
                  <a:lnTo>
                    <a:pt x="2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0" name="Freeform 11">
              <a:extLst>
                <a:ext uri="{FF2B5EF4-FFF2-40B4-BE49-F238E27FC236}">
                  <a16:creationId xmlns:a16="http://schemas.microsoft.com/office/drawing/2014/main" id="{F8F21352-67EA-4F56-9534-D9D498CA4DA5}"/>
                </a:ext>
              </a:extLst>
            </p:cNvPr>
            <p:cNvSpPr>
              <a:spLocks/>
            </p:cNvSpPr>
            <p:nvPr/>
          </p:nvSpPr>
          <p:spPr bwMode="auto">
            <a:xfrm>
              <a:off x="1430338" y="5005388"/>
              <a:ext cx="352425" cy="755650"/>
            </a:xfrm>
            <a:custGeom>
              <a:avLst/>
              <a:gdLst>
                <a:gd name="T0" fmla="*/ 305 w 443"/>
                <a:gd name="T1" fmla="*/ 0 h 952"/>
                <a:gd name="T2" fmla="*/ 443 w 443"/>
                <a:gd name="T3" fmla="*/ 0 h 952"/>
                <a:gd name="T4" fmla="*/ 138 w 443"/>
                <a:gd name="T5" fmla="*/ 952 h 952"/>
                <a:gd name="T6" fmla="*/ 0 w 443"/>
                <a:gd name="T7" fmla="*/ 952 h 952"/>
                <a:gd name="T8" fmla="*/ 305 w 443"/>
                <a:gd name="T9" fmla="*/ 0 h 952"/>
              </a:gdLst>
              <a:ahLst/>
              <a:cxnLst>
                <a:cxn ang="0">
                  <a:pos x="T0" y="T1"/>
                </a:cxn>
                <a:cxn ang="0">
                  <a:pos x="T2" y="T3"/>
                </a:cxn>
                <a:cxn ang="0">
                  <a:pos x="T4" y="T5"/>
                </a:cxn>
                <a:cxn ang="0">
                  <a:pos x="T6" y="T7"/>
                </a:cxn>
                <a:cxn ang="0">
                  <a:pos x="T8" y="T9"/>
                </a:cxn>
              </a:cxnLst>
              <a:rect l="0" t="0" r="r" b="b"/>
              <a:pathLst>
                <a:path w="443" h="952">
                  <a:moveTo>
                    <a:pt x="305" y="0"/>
                  </a:moveTo>
                  <a:lnTo>
                    <a:pt x="443"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1" name="Freeform 12">
              <a:extLst>
                <a:ext uri="{FF2B5EF4-FFF2-40B4-BE49-F238E27FC236}">
                  <a16:creationId xmlns:a16="http://schemas.microsoft.com/office/drawing/2014/main" id="{93E305D8-5E4F-46CD-8514-9F9A38B6E582}"/>
                </a:ext>
              </a:extLst>
            </p:cNvPr>
            <p:cNvSpPr>
              <a:spLocks/>
            </p:cNvSpPr>
            <p:nvPr/>
          </p:nvSpPr>
          <p:spPr bwMode="auto">
            <a:xfrm>
              <a:off x="1349376" y="5006976"/>
              <a:ext cx="204788" cy="468313"/>
            </a:xfrm>
            <a:custGeom>
              <a:avLst/>
              <a:gdLst>
                <a:gd name="T0" fmla="*/ 0 w 257"/>
                <a:gd name="T1" fmla="*/ 0 h 591"/>
                <a:gd name="T2" fmla="*/ 138 w 257"/>
                <a:gd name="T3" fmla="*/ 0 h 591"/>
                <a:gd name="T4" fmla="*/ 257 w 257"/>
                <a:gd name="T5" fmla="*/ 373 h 591"/>
                <a:gd name="T6" fmla="*/ 188 w 257"/>
                <a:gd name="T7" fmla="*/ 591 h 591"/>
                <a:gd name="T8" fmla="*/ 0 w 257"/>
                <a:gd name="T9" fmla="*/ 0 h 591"/>
              </a:gdLst>
              <a:ahLst/>
              <a:cxnLst>
                <a:cxn ang="0">
                  <a:pos x="T0" y="T1"/>
                </a:cxn>
                <a:cxn ang="0">
                  <a:pos x="T2" y="T3"/>
                </a:cxn>
                <a:cxn ang="0">
                  <a:pos x="T4" y="T5"/>
                </a:cxn>
                <a:cxn ang="0">
                  <a:pos x="T6" y="T7"/>
                </a:cxn>
                <a:cxn ang="0">
                  <a:pos x="T8" y="T9"/>
                </a:cxn>
              </a:cxnLst>
              <a:rect l="0" t="0" r="r" b="b"/>
              <a:pathLst>
                <a:path w="257" h="591">
                  <a:moveTo>
                    <a:pt x="0" y="0"/>
                  </a:moveTo>
                  <a:lnTo>
                    <a:pt x="138" y="0"/>
                  </a:lnTo>
                  <a:lnTo>
                    <a:pt x="257" y="373"/>
                  </a:lnTo>
                  <a:lnTo>
                    <a:pt x="188" y="59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2" name="Freeform 13">
              <a:extLst>
                <a:ext uri="{FF2B5EF4-FFF2-40B4-BE49-F238E27FC236}">
                  <a16:creationId xmlns:a16="http://schemas.microsoft.com/office/drawing/2014/main" id="{CE1627C1-33EF-40D9-A63C-307FA5E912FC}"/>
                </a:ext>
              </a:extLst>
            </p:cNvPr>
            <p:cNvSpPr>
              <a:spLocks/>
            </p:cNvSpPr>
            <p:nvPr/>
          </p:nvSpPr>
          <p:spPr bwMode="auto">
            <a:xfrm>
              <a:off x="3578226" y="5005388"/>
              <a:ext cx="352425" cy="755650"/>
            </a:xfrm>
            <a:custGeom>
              <a:avLst/>
              <a:gdLst>
                <a:gd name="T0" fmla="*/ 305 w 444"/>
                <a:gd name="T1" fmla="*/ 0 h 952"/>
                <a:gd name="T2" fmla="*/ 444 w 444"/>
                <a:gd name="T3" fmla="*/ 0 h 952"/>
                <a:gd name="T4" fmla="*/ 138 w 444"/>
                <a:gd name="T5" fmla="*/ 952 h 952"/>
                <a:gd name="T6" fmla="*/ 0 w 444"/>
                <a:gd name="T7" fmla="*/ 952 h 952"/>
                <a:gd name="T8" fmla="*/ 305 w 444"/>
                <a:gd name="T9" fmla="*/ 0 h 952"/>
              </a:gdLst>
              <a:ahLst/>
              <a:cxnLst>
                <a:cxn ang="0">
                  <a:pos x="T0" y="T1"/>
                </a:cxn>
                <a:cxn ang="0">
                  <a:pos x="T2" y="T3"/>
                </a:cxn>
                <a:cxn ang="0">
                  <a:pos x="T4" y="T5"/>
                </a:cxn>
                <a:cxn ang="0">
                  <a:pos x="T6" y="T7"/>
                </a:cxn>
                <a:cxn ang="0">
                  <a:pos x="T8" y="T9"/>
                </a:cxn>
              </a:cxnLst>
              <a:rect l="0" t="0" r="r" b="b"/>
              <a:pathLst>
                <a:path w="444" h="952">
                  <a:moveTo>
                    <a:pt x="305" y="0"/>
                  </a:moveTo>
                  <a:lnTo>
                    <a:pt x="444" y="0"/>
                  </a:lnTo>
                  <a:lnTo>
                    <a:pt x="138" y="952"/>
                  </a:lnTo>
                  <a:lnTo>
                    <a:pt x="0" y="952"/>
                  </a:lnTo>
                  <a:lnTo>
                    <a:pt x="3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3" name="Freeform 14">
              <a:extLst>
                <a:ext uri="{FF2B5EF4-FFF2-40B4-BE49-F238E27FC236}">
                  <a16:creationId xmlns:a16="http://schemas.microsoft.com/office/drawing/2014/main" id="{0D9F3EE9-A06C-4BEA-8C1C-047AA29FD60B}"/>
                </a:ext>
              </a:extLst>
            </p:cNvPr>
            <p:cNvSpPr>
              <a:spLocks/>
            </p:cNvSpPr>
            <p:nvPr/>
          </p:nvSpPr>
          <p:spPr bwMode="auto">
            <a:xfrm>
              <a:off x="3495676" y="5005388"/>
              <a:ext cx="206375" cy="468313"/>
            </a:xfrm>
            <a:custGeom>
              <a:avLst/>
              <a:gdLst>
                <a:gd name="T0" fmla="*/ 0 w 259"/>
                <a:gd name="T1" fmla="*/ 0 h 589"/>
                <a:gd name="T2" fmla="*/ 139 w 259"/>
                <a:gd name="T3" fmla="*/ 0 h 589"/>
                <a:gd name="T4" fmla="*/ 259 w 259"/>
                <a:gd name="T5" fmla="*/ 372 h 589"/>
                <a:gd name="T6" fmla="*/ 189 w 259"/>
                <a:gd name="T7" fmla="*/ 589 h 589"/>
                <a:gd name="T8" fmla="*/ 0 w 259"/>
                <a:gd name="T9" fmla="*/ 0 h 589"/>
              </a:gdLst>
              <a:ahLst/>
              <a:cxnLst>
                <a:cxn ang="0">
                  <a:pos x="T0" y="T1"/>
                </a:cxn>
                <a:cxn ang="0">
                  <a:pos x="T2" y="T3"/>
                </a:cxn>
                <a:cxn ang="0">
                  <a:pos x="T4" y="T5"/>
                </a:cxn>
                <a:cxn ang="0">
                  <a:pos x="T6" y="T7"/>
                </a:cxn>
                <a:cxn ang="0">
                  <a:pos x="T8" y="T9"/>
                </a:cxn>
              </a:cxnLst>
              <a:rect l="0" t="0" r="r" b="b"/>
              <a:pathLst>
                <a:path w="259" h="589">
                  <a:moveTo>
                    <a:pt x="0" y="0"/>
                  </a:moveTo>
                  <a:lnTo>
                    <a:pt x="139" y="0"/>
                  </a:lnTo>
                  <a:lnTo>
                    <a:pt x="259" y="372"/>
                  </a:lnTo>
                  <a:lnTo>
                    <a:pt x="189" y="5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4" name="Freeform 15">
              <a:extLst>
                <a:ext uri="{FF2B5EF4-FFF2-40B4-BE49-F238E27FC236}">
                  <a16:creationId xmlns:a16="http://schemas.microsoft.com/office/drawing/2014/main" id="{F5E30233-CE36-47C9-811B-877B122CC630}"/>
                </a:ext>
              </a:extLst>
            </p:cNvPr>
            <p:cNvSpPr>
              <a:spLocks/>
            </p:cNvSpPr>
            <p:nvPr/>
          </p:nvSpPr>
          <p:spPr bwMode="auto">
            <a:xfrm>
              <a:off x="1817688" y="5005388"/>
              <a:ext cx="396875" cy="603250"/>
            </a:xfrm>
            <a:custGeom>
              <a:avLst/>
              <a:gdLst>
                <a:gd name="T0" fmla="*/ 0 w 499"/>
                <a:gd name="T1" fmla="*/ 0 h 759"/>
                <a:gd name="T2" fmla="*/ 268 w 499"/>
                <a:gd name="T3" fmla="*/ 0 h 759"/>
                <a:gd name="T4" fmla="*/ 318 w 499"/>
                <a:gd name="T5" fmla="*/ 0 h 759"/>
                <a:gd name="T6" fmla="*/ 361 w 499"/>
                <a:gd name="T7" fmla="*/ 4 h 759"/>
                <a:gd name="T8" fmla="*/ 397 w 499"/>
                <a:gd name="T9" fmla="*/ 8 h 759"/>
                <a:gd name="T10" fmla="*/ 427 w 499"/>
                <a:gd name="T11" fmla="*/ 16 h 759"/>
                <a:gd name="T12" fmla="*/ 451 w 499"/>
                <a:gd name="T13" fmla="*/ 26 h 759"/>
                <a:gd name="T14" fmla="*/ 470 w 499"/>
                <a:gd name="T15" fmla="*/ 38 h 759"/>
                <a:gd name="T16" fmla="*/ 483 w 499"/>
                <a:gd name="T17" fmla="*/ 52 h 759"/>
                <a:gd name="T18" fmla="*/ 493 w 499"/>
                <a:gd name="T19" fmla="*/ 70 h 759"/>
                <a:gd name="T20" fmla="*/ 498 w 499"/>
                <a:gd name="T21" fmla="*/ 91 h 759"/>
                <a:gd name="T22" fmla="*/ 499 w 499"/>
                <a:gd name="T23" fmla="*/ 115 h 759"/>
                <a:gd name="T24" fmla="*/ 499 w 499"/>
                <a:gd name="T25" fmla="*/ 759 h 759"/>
                <a:gd name="T26" fmla="*/ 361 w 499"/>
                <a:gd name="T27" fmla="*/ 759 h 759"/>
                <a:gd name="T28" fmla="*/ 361 w 499"/>
                <a:gd name="T29" fmla="*/ 106 h 759"/>
                <a:gd name="T30" fmla="*/ 358 w 499"/>
                <a:gd name="T31" fmla="*/ 91 h 759"/>
                <a:gd name="T32" fmla="*/ 350 w 499"/>
                <a:gd name="T33" fmla="*/ 79 h 759"/>
                <a:gd name="T34" fmla="*/ 338 w 499"/>
                <a:gd name="T35" fmla="*/ 71 h 759"/>
                <a:gd name="T36" fmla="*/ 322 w 499"/>
                <a:gd name="T37" fmla="*/ 66 h 759"/>
                <a:gd name="T38" fmla="*/ 302 w 499"/>
                <a:gd name="T39" fmla="*/ 62 h 759"/>
                <a:gd name="T40" fmla="*/ 279 w 499"/>
                <a:gd name="T41" fmla="*/ 59 h 759"/>
                <a:gd name="T42" fmla="*/ 254 w 499"/>
                <a:gd name="T43" fmla="*/ 59 h 759"/>
                <a:gd name="T44" fmla="*/ 138 w 499"/>
                <a:gd name="T45" fmla="*/ 59 h 759"/>
                <a:gd name="T46" fmla="*/ 138 w 499"/>
                <a:gd name="T47" fmla="*/ 759 h 759"/>
                <a:gd name="T48" fmla="*/ 138 w 499"/>
                <a:gd name="T49" fmla="*/ 759 h 759"/>
                <a:gd name="T50" fmla="*/ 0 w 499"/>
                <a:gd name="T51" fmla="*/ 759 h 759"/>
                <a:gd name="T52" fmla="*/ 0 w 499"/>
                <a:gd name="T53" fmla="*/ 0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9" h="759">
                  <a:moveTo>
                    <a:pt x="0" y="0"/>
                  </a:moveTo>
                  <a:lnTo>
                    <a:pt x="268" y="0"/>
                  </a:lnTo>
                  <a:lnTo>
                    <a:pt x="318" y="0"/>
                  </a:lnTo>
                  <a:lnTo>
                    <a:pt x="361" y="4"/>
                  </a:lnTo>
                  <a:lnTo>
                    <a:pt x="397" y="8"/>
                  </a:lnTo>
                  <a:lnTo>
                    <a:pt x="427" y="16"/>
                  </a:lnTo>
                  <a:lnTo>
                    <a:pt x="451" y="26"/>
                  </a:lnTo>
                  <a:lnTo>
                    <a:pt x="470" y="38"/>
                  </a:lnTo>
                  <a:lnTo>
                    <a:pt x="483" y="52"/>
                  </a:lnTo>
                  <a:lnTo>
                    <a:pt x="493" y="70"/>
                  </a:lnTo>
                  <a:lnTo>
                    <a:pt x="498" y="91"/>
                  </a:lnTo>
                  <a:lnTo>
                    <a:pt x="499" y="115"/>
                  </a:lnTo>
                  <a:lnTo>
                    <a:pt x="499" y="759"/>
                  </a:lnTo>
                  <a:lnTo>
                    <a:pt x="361" y="759"/>
                  </a:lnTo>
                  <a:lnTo>
                    <a:pt x="361" y="106"/>
                  </a:lnTo>
                  <a:lnTo>
                    <a:pt x="358" y="91"/>
                  </a:lnTo>
                  <a:lnTo>
                    <a:pt x="350" y="79"/>
                  </a:lnTo>
                  <a:lnTo>
                    <a:pt x="338" y="71"/>
                  </a:lnTo>
                  <a:lnTo>
                    <a:pt x="322" y="66"/>
                  </a:lnTo>
                  <a:lnTo>
                    <a:pt x="302" y="62"/>
                  </a:lnTo>
                  <a:lnTo>
                    <a:pt x="279" y="59"/>
                  </a:lnTo>
                  <a:lnTo>
                    <a:pt x="254" y="59"/>
                  </a:lnTo>
                  <a:lnTo>
                    <a:pt x="138" y="59"/>
                  </a:lnTo>
                  <a:lnTo>
                    <a:pt x="138" y="759"/>
                  </a:lnTo>
                  <a:lnTo>
                    <a:pt x="138" y="759"/>
                  </a:lnTo>
                  <a:lnTo>
                    <a:pt x="0" y="75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45" name="Freeform 16">
              <a:extLst>
                <a:ext uri="{FF2B5EF4-FFF2-40B4-BE49-F238E27FC236}">
                  <a16:creationId xmlns:a16="http://schemas.microsoft.com/office/drawing/2014/main" id="{D55B8220-36A8-442E-B5A9-78899F0A6EEB}"/>
                </a:ext>
              </a:extLst>
            </p:cNvPr>
            <p:cNvSpPr>
              <a:spLocks noEditPoints="1"/>
            </p:cNvSpPr>
            <p:nvPr/>
          </p:nvSpPr>
          <p:spPr bwMode="auto">
            <a:xfrm>
              <a:off x="4337051" y="5010151"/>
              <a:ext cx="142875" cy="139700"/>
            </a:xfrm>
            <a:custGeom>
              <a:avLst/>
              <a:gdLst>
                <a:gd name="T0" fmla="*/ 72 w 180"/>
                <a:gd name="T1" fmla="*/ 82 h 177"/>
                <a:gd name="T2" fmla="*/ 100 w 180"/>
                <a:gd name="T3" fmla="*/ 82 h 177"/>
                <a:gd name="T4" fmla="*/ 113 w 180"/>
                <a:gd name="T5" fmla="*/ 75 h 177"/>
                <a:gd name="T6" fmla="*/ 113 w 180"/>
                <a:gd name="T7" fmla="*/ 58 h 177"/>
                <a:gd name="T8" fmla="*/ 101 w 180"/>
                <a:gd name="T9" fmla="*/ 51 h 177"/>
                <a:gd name="T10" fmla="*/ 72 w 180"/>
                <a:gd name="T11" fmla="*/ 51 h 177"/>
                <a:gd name="T12" fmla="*/ 96 w 180"/>
                <a:gd name="T13" fmla="*/ 38 h 177"/>
                <a:gd name="T14" fmla="*/ 123 w 180"/>
                <a:gd name="T15" fmla="*/ 45 h 177"/>
                <a:gd name="T16" fmla="*/ 132 w 180"/>
                <a:gd name="T17" fmla="*/ 66 h 177"/>
                <a:gd name="T18" fmla="*/ 124 w 180"/>
                <a:gd name="T19" fmla="*/ 87 h 177"/>
                <a:gd name="T20" fmla="*/ 105 w 180"/>
                <a:gd name="T21" fmla="*/ 94 h 177"/>
                <a:gd name="T22" fmla="*/ 117 w 180"/>
                <a:gd name="T23" fmla="*/ 140 h 177"/>
                <a:gd name="T24" fmla="*/ 72 w 180"/>
                <a:gd name="T25" fmla="*/ 95 h 177"/>
                <a:gd name="T26" fmla="*/ 57 w 180"/>
                <a:gd name="T27" fmla="*/ 140 h 177"/>
                <a:gd name="T28" fmla="*/ 90 w 180"/>
                <a:gd name="T29" fmla="*/ 15 h 177"/>
                <a:gd name="T30" fmla="*/ 47 w 180"/>
                <a:gd name="T31" fmla="*/ 29 h 177"/>
                <a:gd name="T32" fmla="*/ 22 w 180"/>
                <a:gd name="T33" fmla="*/ 65 h 177"/>
                <a:gd name="T34" fmla="*/ 22 w 180"/>
                <a:gd name="T35" fmla="*/ 113 h 177"/>
                <a:gd name="T36" fmla="*/ 47 w 180"/>
                <a:gd name="T37" fmla="*/ 149 h 177"/>
                <a:gd name="T38" fmla="*/ 90 w 180"/>
                <a:gd name="T39" fmla="*/ 162 h 177"/>
                <a:gd name="T40" fmla="*/ 133 w 180"/>
                <a:gd name="T41" fmla="*/ 149 h 177"/>
                <a:gd name="T42" fmla="*/ 159 w 180"/>
                <a:gd name="T43" fmla="*/ 113 h 177"/>
                <a:gd name="T44" fmla="*/ 159 w 180"/>
                <a:gd name="T45" fmla="*/ 65 h 177"/>
                <a:gd name="T46" fmla="*/ 133 w 180"/>
                <a:gd name="T47" fmla="*/ 29 h 177"/>
                <a:gd name="T48" fmla="*/ 90 w 180"/>
                <a:gd name="T49" fmla="*/ 15 h 177"/>
                <a:gd name="T50" fmla="*/ 115 w 180"/>
                <a:gd name="T51" fmla="*/ 3 h 177"/>
                <a:gd name="T52" fmla="*/ 153 w 180"/>
                <a:gd name="T53" fmla="*/ 26 h 177"/>
                <a:gd name="T54" fmla="*/ 176 w 180"/>
                <a:gd name="T55" fmla="*/ 65 h 177"/>
                <a:gd name="T56" fmla="*/ 176 w 180"/>
                <a:gd name="T57" fmla="*/ 113 h 177"/>
                <a:gd name="T58" fmla="*/ 153 w 180"/>
                <a:gd name="T59" fmla="*/ 152 h 177"/>
                <a:gd name="T60" fmla="*/ 115 w 180"/>
                <a:gd name="T61" fmla="*/ 174 h 177"/>
                <a:gd name="T62" fmla="*/ 68 w 180"/>
                <a:gd name="T63" fmla="*/ 174 h 177"/>
                <a:gd name="T64" fmla="*/ 27 w 180"/>
                <a:gd name="T65" fmla="*/ 152 h 177"/>
                <a:gd name="T66" fmla="*/ 4 w 180"/>
                <a:gd name="T67" fmla="*/ 113 h 177"/>
                <a:gd name="T68" fmla="*/ 4 w 180"/>
                <a:gd name="T69" fmla="*/ 65 h 177"/>
                <a:gd name="T70" fmla="*/ 27 w 180"/>
                <a:gd name="T71" fmla="*/ 26 h 177"/>
                <a:gd name="T72" fmla="*/ 68 w 180"/>
                <a:gd name="T73" fmla="*/ 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0" h="177">
                  <a:moveTo>
                    <a:pt x="72" y="51"/>
                  </a:moveTo>
                  <a:lnTo>
                    <a:pt x="72" y="82"/>
                  </a:lnTo>
                  <a:lnTo>
                    <a:pt x="90" y="82"/>
                  </a:lnTo>
                  <a:lnTo>
                    <a:pt x="100" y="82"/>
                  </a:lnTo>
                  <a:lnTo>
                    <a:pt x="108" y="79"/>
                  </a:lnTo>
                  <a:lnTo>
                    <a:pt x="113" y="75"/>
                  </a:lnTo>
                  <a:lnTo>
                    <a:pt x="116" y="66"/>
                  </a:lnTo>
                  <a:lnTo>
                    <a:pt x="113" y="58"/>
                  </a:lnTo>
                  <a:lnTo>
                    <a:pt x="108" y="54"/>
                  </a:lnTo>
                  <a:lnTo>
                    <a:pt x="101" y="51"/>
                  </a:lnTo>
                  <a:lnTo>
                    <a:pt x="93" y="51"/>
                  </a:lnTo>
                  <a:lnTo>
                    <a:pt x="72" y="51"/>
                  </a:lnTo>
                  <a:close/>
                  <a:moveTo>
                    <a:pt x="57" y="38"/>
                  </a:moveTo>
                  <a:lnTo>
                    <a:pt x="96" y="38"/>
                  </a:lnTo>
                  <a:lnTo>
                    <a:pt x="112" y="39"/>
                  </a:lnTo>
                  <a:lnTo>
                    <a:pt x="123" y="45"/>
                  </a:lnTo>
                  <a:lnTo>
                    <a:pt x="129" y="54"/>
                  </a:lnTo>
                  <a:lnTo>
                    <a:pt x="132" y="66"/>
                  </a:lnTo>
                  <a:lnTo>
                    <a:pt x="129" y="78"/>
                  </a:lnTo>
                  <a:lnTo>
                    <a:pt x="124" y="87"/>
                  </a:lnTo>
                  <a:lnTo>
                    <a:pt x="116" y="91"/>
                  </a:lnTo>
                  <a:lnTo>
                    <a:pt x="105" y="94"/>
                  </a:lnTo>
                  <a:lnTo>
                    <a:pt x="135" y="140"/>
                  </a:lnTo>
                  <a:lnTo>
                    <a:pt x="117" y="140"/>
                  </a:lnTo>
                  <a:lnTo>
                    <a:pt x="90" y="95"/>
                  </a:lnTo>
                  <a:lnTo>
                    <a:pt x="72" y="95"/>
                  </a:lnTo>
                  <a:lnTo>
                    <a:pt x="72" y="140"/>
                  </a:lnTo>
                  <a:lnTo>
                    <a:pt x="57" y="140"/>
                  </a:lnTo>
                  <a:lnTo>
                    <a:pt x="57" y="38"/>
                  </a:lnTo>
                  <a:close/>
                  <a:moveTo>
                    <a:pt x="90" y="15"/>
                  </a:moveTo>
                  <a:lnTo>
                    <a:pt x="68" y="19"/>
                  </a:lnTo>
                  <a:lnTo>
                    <a:pt x="47" y="29"/>
                  </a:lnTo>
                  <a:lnTo>
                    <a:pt x="33" y="45"/>
                  </a:lnTo>
                  <a:lnTo>
                    <a:pt x="22" y="65"/>
                  </a:lnTo>
                  <a:lnTo>
                    <a:pt x="18" y="89"/>
                  </a:lnTo>
                  <a:lnTo>
                    <a:pt x="22" y="113"/>
                  </a:lnTo>
                  <a:lnTo>
                    <a:pt x="33" y="133"/>
                  </a:lnTo>
                  <a:lnTo>
                    <a:pt x="47" y="149"/>
                  </a:lnTo>
                  <a:lnTo>
                    <a:pt x="68" y="158"/>
                  </a:lnTo>
                  <a:lnTo>
                    <a:pt x="90" y="162"/>
                  </a:lnTo>
                  <a:lnTo>
                    <a:pt x="113" y="158"/>
                  </a:lnTo>
                  <a:lnTo>
                    <a:pt x="133" y="149"/>
                  </a:lnTo>
                  <a:lnTo>
                    <a:pt x="148" y="133"/>
                  </a:lnTo>
                  <a:lnTo>
                    <a:pt x="159" y="113"/>
                  </a:lnTo>
                  <a:lnTo>
                    <a:pt x="163" y="89"/>
                  </a:lnTo>
                  <a:lnTo>
                    <a:pt x="159" y="65"/>
                  </a:lnTo>
                  <a:lnTo>
                    <a:pt x="148" y="45"/>
                  </a:lnTo>
                  <a:lnTo>
                    <a:pt x="133" y="29"/>
                  </a:lnTo>
                  <a:lnTo>
                    <a:pt x="113" y="19"/>
                  </a:lnTo>
                  <a:lnTo>
                    <a:pt x="90" y="15"/>
                  </a:lnTo>
                  <a:close/>
                  <a:moveTo>
                    <a:pt x="90" y="0"/>
                  </a:moveTo>
                  <a:lnTo>
                    <a:pt x="115" y="3"/>
                  </a:lnTo>
                  <a:lnTo>
                    <a:pt x="136" y="12"/>
                  </a:lnTo>
                  <a:lnTo>
                    <a:pt x="153" y="26"/>
                  </a:lnTo>
                  <a:lnTo>
                    <a:pt x="168" y="43"/>
                  </a:lnTo>
                  <a:lnTo>
                    <a:pt x="176" y="65"/>
                  </a:lnTo>
                  <a:lnTo>
                    <a:pt x="180" y="89"/>
                  </a:lnTo>
                  <a:lnTo>
                    <a:pt x="176" y="113"/>
                  </a:lnTo>
                  <a:lnTo>
                    <a:pt x="168" y="134"/>
                  </a:lnTo>
                  <a:lnTo>
                    <a:pt x="153" y="152"/>
                  </a:lnTo>
                  <a:lnTo>
                    <a:pt x="136" y="165"/>
                  </a:lnTo>
                  <a:lnTo>
                    <a:pt x="115" y="174"/>
                  </a:lnTo>
                  <a:lnTo>
                    <a:pt x="90" y="177"/>
                  </a:lnTo>
                  <a:lnTo>
                    <a:pt x="68" y="174"/>
                  </a:lnTo>
                  <a:lnTo>
                    <a:pt x="46" y="165"/>
                  </a:lnTo>
                  <a:lnTo>
                    <a:pt x="27" y="152"/>
                  </a:lnTo>
                  <a:lnTo>
                    <a:pt x="14" y="134"/>
                  </a:lnTo>
                  <a:lnTo>
                    <a:pt x="4" y="113"/>
                  </a:lnTo>
                  <a:lnTo>
                    <a:pt x="0" y="89"/>
                  </a:lnTo>
                  <a:lnTo>
                    <a:pt x="4" y="65"/>
                  </a:lnTo>
                  <a:lnTo>
                    <a:pt x="14" y="43"/>
                  </a:lnTo>
                  <a:lnTo>
                    <a:pt x="27" y="26"/>
                  </a:lnTo>
                  <a:lnTo>
                    <a:pt x="46" y="12"/>
                  </a:lnTo>
                  <a:lnTo>
                    <a:pt x="68" y="3"/>
                  </a:lnTo>
                  <a:lnTo>
                    <a:pt x="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Tree>
  </p:cSld>
  <p:clrMap bg1="lt1" tx1="dk1" bg2="lt2" tx2="dk2" accent1="accent1" accent2="accent2" accent3="accent3" accent4="accent4" accent5="accent5" accent6="accent6" hlink="hlink" folHlink="folHlink"/>
  <p:sldLayoutIdLst>
    <p:sldLayoutId id="2147483676" r:id="rId1"/>
    <p:sldLayoutId id="2147483660" r:id="rId2"/>
    <p:sldLayoutId id="2147483662" r:id="rId3"/>
    <p:sldLayoutId id="2147483651" r:id="rId4"/>
    <p:sldLayoutId id="2147483675" r:id="rId5"/>
    <p:sldLayoutId id="2147483677" r:id="rId6"/>
    <p:sldLayoutId id="2147483661" r:id="rId7"/>
    <p:sldLayoutId id="2147483678" r:id="rId8"/>
    <p:sldLayoutId id="2147483681" r:id="rId9"/>
    <p:sldLayoutId id="2147483679" r:id="rId10"/>
    <p:sldLayoutId id="2147483680" r:id="rId11"/>
    <p:sldLayoutId id="2147483663" r:id="rId12"/>
    <p:sldLayoutId id="2147483669" r:id="rId13"/>
    <p:sldLayoutId id="2147483655" r:id="rId14"/>
    <p:sldLayoutId id="2147483671" r:id="rId15"/>
    <p:sldLayoutId id="2147483672" r:id="rId16"/>
  </p:sldLayoutIdLst>
  <p:txStyles>
    <p:title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p:titleStyle>
    <p:body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8.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5.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8.xml"/><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8.xml"/><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8.xml"/><Relationship Id="rId5" Type="http://schemas.openxmlformats.org/officeDocument/2006/relationships/image" Target="../media/image36.jpeg"/><Relationship Id="rId4" Type="http://schemas.openxmlformats.org/officeDocument/2006/relationships/image" Target="../media/image35.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6.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33.jpeg"/></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8.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2.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7.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id="{4F2502F0-3179-49A6-8E1F-BE74FBC770CD}"/>
              </a:ext>
            </a:extLst>
          </p:cNvPr>
          <p:cNvSpPr txBox="1">
            <a:spLocks/>
          </p:cNvSpPr>
          <p:nvPr/>
        </p:nvSpPr>
        <p:spPr>
          <a:xfrm>
            <a:off x="609098" y="4167899"/>
            <a:ext cx="5524972" cy="504734"/>
          </a:xfrm>
          <a:prstGeom prst="rect">
            <a:avLst/>
          </a:prstGeom>
        </p:spPr>
        <p:txBody>
          <a:bodyPr vert="horz" lIns="91440" tIns="45720" rIns="91440" bIns="45720" rtlCol="0" anchor="b">
            <a:normAutofit/>
          </a:bodyPr>
          <a:lstStyle>
            <a:lvl1pPr marL="0" indent="0" algn="l" defTabSz="914400" rtl="0" eaLnBrk="1" latinLnBrk="0" hangingPunct="1">
              <a:lnSpc>
                <a:spcPct val="100000"/>
              </a:lnSpc>
              <a:spcBef>
                <a:spcPts val="600"/>
              </a:spcBef>
              <a:buClr>
                <a:schemeClr val="tx1"/>
              </a:buClr>
              <a:buFont typeface="Arial" panose="020B0604020202020204" pitchFamily="34" charset="0"/>
              <a:buNone/>
              <a:defRPr sz="2400" kern="1200" baseline="0">
                <a:solidFill>
                  <a:schemeClr val="tx1"/>
                </a:solidFill>
                <a:effectLst/>
                <a:latin typeface="+mn-lt"/>
                <a:ea typeface="+mn-ea"/>
                <a:cs typeface="+mn-cs"/>
              </a:defRPr>
            </a:lvl1pPr>
            <a:lvl2pPr marL="0" indent="0" algn="ctr" defTabSz="914400" rtl="0" eaLnBrk="1" latinLnBrk="0" hangingPunct="1">
              <a:lnSpc>
                <a:spcPct val="100000"/>
              </a:lnSpc>
              <a:spcBef>
                <a:spcPts val="600"/>
              </a:spcBef>
              <a:buClr>
                <a:schemeClr val="tx1"/>
              </a:buClr>
              <a:buFont typeface="Arial" panose="020B0604020202020204" pitchFamily="34" charset="0"/>
              <a:buNone/>
              <a:defRPr sz="1800" kern="1200">
                <a:solidFill>
                  <a:schemeClr val="tx1">
                    <a:lumMod val="65000"/>
                    <a:lumOff val="35000"/>
                  </a:schemeClr>
                </a:solidFill>
                <a:latin typeface="+mn-lt"/>
                <a:ea typeface="+mn-ea"/>
                <a:cs typeface="+mn-cs"/>
              </a:defRPr>
            </a:lvl2pPr>
            <a:lvl3pPr marL="804672" indent="-228600" algn="ctr"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088136" indent="-219456" algn="ctr"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lumMod val="65000"/>
                    <a:lumOff val="35000"/>
                  </a:schemeClr>
                </a:solidFill>
                <a:latin typeface="+mn-lt"/>
                <a:ea typeface="+mn-ea"/>
                <a:cs typeface="+mn-cs"/>
              </a:defRPr>
            </a:lvl4pPr>
            <a:lvl5pPr marL="1088136" indent="-219456" algn="ctr"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zh-TW" altLang="en-US">
                <a:ea typeface="微軟正黑體"/>
                <a:cs typeface="Arial"/>
              </a:rPr>
              <a:t>指導老師- 林淵翔 教授</a:t>
            </a:r>
          </a:p>
        </p:txBody>
      </p:sp>
      <p:sp>
        <p:nvSpPr>
          <p:cNvPr id="16" name="Text Placeholder 2">
            <a:extLst>
              <a:ext uri="{FF2B5EF4-FFF2-40B4-BE49-F238E27FC236}">
                <a16:creationId xmlns:a16="http://schemas.microsoft.com/office/drawing/2014/main" id="{F1DB5199-FF1D-4EFA-BC19-0F17299805D4}"/>
              </a:ext>
            </a:extLst>
          </p:cNvPr>
          <p:cNvSpPr>
            <a:spLocks noGrp="1"/>
          </p:cNvSpPr>
          <p:nvPr>
            <p:ph type="body" sz="quarter" idx="11"/>
          </p:nvPr>
        </p:nvSpPr>
        <p:spPr>
          <a:xfrm>
            <a:off x="608955" y="5289491"/>
            <a:ext cx="5525117" cy="396815"/>
          </a:xfrm>
        </p:spPr>
        <p:txBody>
          <a:bodyPr/>
          <a:lstStyle/>
          <a:p>
            <a:pPr marL="173355" indent="-173355"/>
            <a:r>
              <a:rPr lang="en-US" altLang="zh-TW">
                <a:ea typeface="微軟正黑體"/>
              </a:rPr>
              <a:t>2022/07/22</a:t>
            </a:r>
            <a:endParaRPr lang="zh-TW" altLang="en-US"/>
          </a:p>
        </p:txBody>
      </p:sp>
      <p:sp>
        <p:nvSpPr>
          <p:cNvPr id="17" name="Subtitle 3">
            <a:extLst>
              <a:ext uri="{FF2B5EF4-FFF2-40B4-BE49-F238E27FC236}">
                <a16:creationId xmlns:a16="http://schemas.microsoft.com/office/drawing/2014/main" id="{E9B55988-F467-4C5F-B83C-A73B4A16B15B}"/>
              </a:ext>
            </a:extLst>
          </p:cNvPr>
          <p:cNvSpPr txBox="1">
            <a:spLocks/>
          </p:cNvSpPr>
          <p:nvPr/>
        </p:nvSpPr>
        <p:spPr>
          <a:xfrm>
            <a:off x="608956" y="3134884"/>
            <a:ext cx="11278565" cy="99060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600"/>
              </a:spcBef>
              <a:buClr>
                <a:schemeClr val="tx1"/>
              </a:buClr>
              <a:buFont typeface="Arial" panose="020B0604020202020204" pitchFamily="34" charset="0"/>
              <a:buNone/>
              <a:defRPr sz="2800" b="0" kern="1200">
                <a:solidFill>
                  <a:schemeClr val="tx1"/>
                </a:solidFill>
                <a:effectLst/>
                <a:latin typeface="+mn-lt"/>
                <a:ea typeface="+mn-ea"/>
                <a:cs typeface="+mn-cs"/>
              </a:defRPr>
            </a:lvl1pPr>
            <a:lvl2pPr marL="457200" indent="0" algn="ctr" defTabSz="914400" rtl="0" eaLnBrk="1" latinLnBrk="0" hangingPunct="1">
              <a:lnSpc>
                <a:spcPct val="100000"/>
              </a:lnSpc>
              <a:spcBef>
                <a:spcPts val="600"/>
              </a:spcBef>
              <a:buClr>
                <a:schemeClr val="tx1"/>
              </a:buClr>
              <a:buFont typeface="Arial" panose="020B0604020202020204" pitchFamily="34" charset="0"/>
              <a:buNone/>
              <a:defRPr sz="1800" kern="1200">
                <a:solidFill>
                  <a:schemeClr val="tx1">
                    <a:tint val="75000"/>
                  </a:schemeClr>
                </a:solidFill>
                <a:latin typeface="+mn-lt"/>
                <a:ea typeface="+mn-ea"/>
                <a:cs typeface="+mn-cs"/>
              </a:defRPr>
            </a:lvl2pPr>
            <a:lvl3pPr marL="914400" indent="0" algn="ctr" defTabSz="914400" rtl="0" eaLnBrk="1" latinLnBrk="0" hangingPunct="1">
              <a:lnSpc>
                <a:spcPct val="100000"/>
              </a:lnSpc>
              <a:spcBef>
                <a:spcPts val="600"/>
              </a:spcBef>
              <a:buClr>
                <a:schemeClr val="tx1"/>
              </a:buClr>
              <a:buFont typeface="Arial" panose="020B0604020202020204" pitchFamily="34" charset="0"/>
              <a:buNone/>
              <a:defRPr sz="1600" kern="1200">
                <a:solidFill>
                  <a:schemeClr val="tx1">
                    <a:tint val="75000"/>
                  </a:schemeClr>
                </a:solidFill>
                <a:latin typeface="+mn-lt"/>
                <a:ea typeface="+mn-ea"/>
                <a:cs typeface="+mn-cs"/>
              </a:defRPr>
            </a:lvl3pPr>
            <a:lvl4pPr marL="13716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4pPr>
            <a:lvl5pPr marL="18288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5pPr>
            <a:lvl6pPr marL="22860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6pPr>
            <a:lvl7pPr marL="27432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7pPr>
            <a:lvl8pPr marL="32004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8pPr>
            <a:lvl9pPr marL="3657600" indent="0" algn="ctr" defTabSz="914400" rtl="0" eaLnBrk="1" latinLnBrk="0" hangingPunct="1">
              <a:lnSpc>
                <a:spcPct val="100000"/>
              </a:lnSpc>
              <a:spcBef>
                <a:spcPts val="336"/>
              </a:spcBef>
              <a:buClr>
                <a:schemeClr val="tx1"/>
              </a:buClr>
              <a:buFont typeface="Arial" panose="020B0604020202020204" pitchFamily="34" charset="0"/>
              <a:buNone/>
              <a:defRPr sz="1400" kern="1200">
                <a:solidFill>
                  <a:schemeClr val="tx1">
                    <a:tint val="75000"/>
                  </a:schemeClr>
                </a:solidFill>
                <a:latin typeface="+mn-lt"/>
                <a:ea typeface="+mn-ea"/>
                <a:cs typeface="+mn-cs"/>
              </a:defRPr>
            </a:lvl9pPr>
          </a:lstStyle>
          <a:p>
            <a:r>
              <a:rPr lang="zh-TW" altLang="en-US"/>
              <a:t>作品標題</a:t>
            </a:r>
            <a:r>
              <a:rPr lang="en-US" altLang="zh-TW"/>
              <a:t>-</a:t>
            </a:r>
            <a:r>
              <a:rPr lang="zh-TW" altLang="en-US"/>
              <a:t>基於深度學習之睡眠呼吸中止症檢測</a:t>
            </a:r>
            <a:endParaRPr lang="en-US" altLang="zh-TW"/>
          </a:p>
        </p:txBody>
      </p:sp>
      <p:sp>
        <p:nvSpPr>
          <p:cNvPr id="18" name="Title 4">
            <a:extLst>
              <a:ext uri="{FF2B5EF4-FFF2-40B4-BE49-F238E27FC236}">
                <a16:creationId xmlns:a16="http://schemas.microsoft.com/office/drawing/2014/main" id="{4EFAE123-17C3-4F45-A346-9506CAC8A4F2}"/>
              </a:ext>
            </a:extLst>
          </p:cNvPr>
          <p:cNvSpPr txBox="1">
            <a:spLocks/>
          </p:cNvSpPr>
          <p:nvPr/>
        </p:nvSpPr>
        <p:spPr>
          <a:xfrm>
            <a:off x="608955" y="1299794"/>
            <a:ext cx="11278567" cy="1828800"/>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3600" b="0" kern="1200">
                <a:solidFill>
                  <a:schemeClr val="accent1"/>
                </a:solidFill>
                <a:effectLst/>
                <a:latin typeface="+mj-lt"/>
                <a:ea typeface="+mj-ea"/>
                <a:cs typeface="+mj-cs"/>
              </a:defRPr>
            </a:lvl1pPr>
          </a:lstStyle>
          <a:p>
            <a:pPr>
              <a:lnSpc>
                <a:spcPts val="4600"/>
              </a:lnSpc>
              <a:spcBef>
                <a:spcPts val="600"/>
              </a:spcBef>
              <a:spcAft>
                <a:spcPts val="600"/>
              </a:spcAft>
            </a:pPr>
            <a:r>
              <a:rPr lang="en-US" altLang="zh-TW" b="1"/>
              <a:t>2022 Synopsys ARC </a:t>
            </a:r>
            <a:r>
              <a:rPr lang="zh-TW" altLang="en-US" b="1"/>
              <a:t>盃 </a:t>
            </a:r>
            <a:r>
              <a:rPr lang="en-US" altLang="zh-TW" b="1" err="1"/>
              <a:t>AIoT</a:t>
            </a:r>
            <a:r>
              <a:rPr lang="en-US" altLang="zh-TW" b="1"/>
              <a:t> </a:t>
            </a:r>
            <a:r>
              <a:rPr lang="zh-TW" altLang="en-US" b="1"/>
              <a:t>設計應用競賽</a:t>
            </a:r>
            <a:br>
              <a:rPr lang="en-US" altLang="zh-TW" b="1"/>
            </a:br>
            <a:r>
              <a:rPr lang="zh-TW" altLang="en-US" b="1"/>
              <a:t>決賽作品</a:t>
            </a:r>
            <a:endParaRPr lang="en-US" b="1"/>
          </a:p>
        </p:txBody>
      </p:sp>
      <p:sp>
        <p:nvSpPr>
          <p:cNvPr id="2" name="文字方塊 1">
            <a:extLst>
              <a:ext uri="{FF2B5EF4-FFF2-40B4-BE49-F238E27FC236}">
                <a16:creationId xmlns:a16="http://schemas.microsoft.com/office/drawing/2014/main" id="{EB44AF05-E261-4300-FC6C-C4D2C524163E}"/>
              </a:ext>
            </a:extLst>
          </p:cNvPr>
          <p:cNvSpPr txBox="1"/>
          <p:nvPr/>
        </p:nvSpPr>
        <p:spPr>
          <a:xfrm>
            <a:off x="605971" y="4824185"/>
            <a:ext cx="42762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sz="2000">
                <a:latin typeface="Microsoft JhengHei"/>
                <a:ea typeface="Microsoft JhengHei"/>
              </a:rPr>
              <a:t>報告人</a:t>
            </a:r>
            <a:r>
              <a:rPr lang="en-US" altLang="zh-TW" sz="2000" dirty="0">
                <a:latin typeface="Microsoft JhengHei"/>
                <a:ea typeface="+mn-lt"/>
              </a:rPr>
              <a:t>-</a:t>
            </a:r>
            <a:r>
              <a:rPr lang="zh-TW" sz="2000">
                <a:latin typeface="Microsoft JhengHei"/>
                <a:ea typeface="Microsoft JhengHei"/>
              </a:rPr>
              <a:t> 蔡明翰，王樹盛</a:t>
            </a:r>
            <a:r>
              <a:rPr lang="zh-TW" altLang="en-US" sz="2000">
                <a:latin typeface="Microsoft JhengHei"/>
                <a:ea typeface="Microsoft JhengHei"/>
              </a:rPr>
              <a:t>，林煜凱</a:t>
            </a:r>
          </a:p>
        </p:txBody>
      </p:sp>
    </p:spTree>
    <p:custDataLst>
      <p:tags r:id="rId1"/>
    </p:custDataLst>
    <p:extLst>
      <p:ext uri="{BB962C8B-B14F-4D97-AF65-F5344CB8AC3E}">
        <p14:creationId xmlns:p14="http://schemas.microsoft.com/office/powerpoint/2010/main" val="2006985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a:bodyPr>
          <a:lstStyle/>
          <a:p>
            <a:r>
              <a:rPr lang="en-US" altLang="zh-TW" sz="4000" b="1"/>
              <a:t>Agenda</a:t>
            </a:r>
            <a:endParaRPr lang="zh-TW" altLang="en-US" sz="4000" b="1"/>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a:lstStyle/>
          <a:p>
            <a:r>
              <a:rPr lang="zh-TW" altLang="en-US" b="1">
                <a:solidFill>
                  <a:schemeClr val="bg1">
                    <a:lumMod val="75000"/>
                  </a:schemeClr>
                </a:solidFill>
              </a:rPr>
              <a:t>作品概述</a:t>
            </a:r>
          </a:p>
          <a:p>
            <a:r>
              <a:rPr lang="zh-TW" altLang="en-US" b="1">
                <a:solidFill>
                  <a:schemeClr val="bg1">
                    <a:lumMod val="75000"/>
                  </a:schemeClr>
                </a:solidFill>
              </a:rPr>
              <a:t>難點與創新</a:t>
            </a:r>
          </a:p>
          <a:p>
            <a:r>
              <a:rPr lang="zh-TW" altLang="en-US" b="1"/>
              <a:t>設計與實現</a:t>
            </a:r>
            <a:endParaRPr lang="en-US" altLang="zh-TW" b="1"/>
          </a:p>
          <a:p>
            <a:r>
              <a:rPr lang="zh-TW" altLang="en-US" b="1">
                <a:solidFill>
                  <a:schemeClr val="bg1">
                    <a:lumMod val="75000"/>
                  </a:schemeClr>
                </a:solidFill>
              </a:rPr>
              <a:t>作品進度</a:t>
            </a:r>
            <a:endParaRPr lang="en-US" altLang="zh-TW" b="1">
              <a:solidFill>
                <a:schemeClr val="bg1">
                  <a:lumMod val="75000"/>
                </a:schemeClr>
              </a:solidFill>
            </a:endParaRPr>
          </a:p>
          <a:p>
            <a:r>
              <a:rPr lang="zh-TW" altLang="en-US" b="1">
                <a:solidFill>
                  <a:schemeClr val="bg1">
                    <a:lumMod val="75000"/>
                  </a:schemeClr>
                </a:solidFill>
              </a:rPr>
              <a:t>測試結果</a:t>
            </a:r>
          </a:p>
          <a:p>
            <a:r>
              <a:rPr lang="zh-TW" altLang="en-US" b="1">
                <a:solidFill>
                  <a:schemeClr val="bg1">
                    <a:lumMod val="75000"/>
                  </a:schemeClr>
                </a:solidFill>
              </a:rPr>
              <a:t>總結展望</a:t>
            </a:r>
          </a:p>
          <a:p>
            <a:pPr marL="0" indent="0">
              <a:buNone/>
            </a:pPr>
            <a:endParaRPr lang="zh-TW" altLang="en-US" b="1">
              <a:solidFill>
                <a:schemeClr val="bg1">
                  <a:lumMod val="75000"/>
                </a:schemeClr>
              </a:solidFill>
            </a:endParaRPr>
          </a:p>
        </p:txBody>
      </p:sp>
    </p:spTree>
    <p:custDataLst>
      <p:tags r:id="rId1"/>
    </p:custDataLst>
    <p:extLst>
      <p:ext uri="{BB962C8B-B14F-4D97-AF65-F5344CB8AC3E}">
        <p14:creationId xmlns:p14="http://schemas.microsoft.com/office/powerpoint/2010/main" val="1505883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內容版面配置區 5">
            <a:extLst>
              <a:ext uri="{FF2B5EF4-FFF2-40B4-BE49-F238E27FC236}">
                <a16:creationId xmlns:a16="http://schemas.microsoft.com/office/drawing/2014/main" id="{96A97DE4-A34D-4FA3-8334-E0F3DD2402C2}"/>
              </a:ext>
            </a:extLst>
          </p:cNvPr>
          <p:cNvSpPr txBox="1">
            <a:spLocks/>
          </p:cNvSpPr>
          <p:nvPr/>
        </p:nvSpPr>
        <p:spPr>
          <a:xfrm>
            <a:off x="913756" y="2525417"/>
            <a:ext cx="10315076" cy="6318000"/>
          </a:xfrm>
          <a:prstGeom prst="rect">
            <a:avLst/>
          </a:prstGeom>
        </p:spPr>
        <p:txBody>
          <a:bodyPr vert="horz" lIns="91440" tIns="45720" rIns="91440" bIns="45720" rtlCol="0" anchor="t">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baseline="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173355" indent="-173355" algn="just" fontAlgn="base">
              <a:spcBef>
                <a:spcPts val="1200"/>
              </a:spcBef>
            </a:pPr>
            <a:r>
              <a:rPr lang="zh-TW" altLang="en-US" sz="2400">
                <a:ea typeface="+mn-lt"/>
                <a:cs typeface="+mn-lt"/>
              </a:rPr>
              <a:t>本作品預期的使用流程為：</a:t>
            </a:r>
            <a:endParaRPr lang="en-US" altLang="zh-TW" sz="2400">
              <a:ea typeface="+mn-lt"/>
              <a:cs typeface="+mn-lt"/>
            </a:endParaRPr>
          </a:p>
          <a:p>
            <a:pPr marL="457200" indent="-457200" algn="just" fontAlgn="base">
              <a:spcBef>
                <a:spcPts val="1200"/>
              </a:spcBef>
              <a:buFont typeface="+mj-lt"/>
              <a:buAutoNum type="arabicPeriod"/>
            </a:pPr>
            <a:r>
              <a:rPr lang="zh-TW" altLang="en-US" sz="2400">
                <a:ea typeface="+mn-lt"/>
                <a:cs typeface="+mn-lt"/>
              </a:rPr>
              <a:t>使用者將作品本體配戴在身上，並將心電訊號感測貼片分別貼在左、右胸部及左腹後，臥躺進行睡眠。</a:t>
            </a:r>
            <a:endParaRPr lang="en-US" altLang="zh-TW" sz="2400">
              <a:ea typeface="+mn-lt"/>
              <a:cs typeface="+mn-lt"/>
            </a:endParaRPr>
          </a:p>
          <a:p>
            <a:pPr marL="457200" indent="-457200" algn="just" fontAlgn="base">
              <a:spcBef>
                <a:spcPts val="1200"/>
              </a:spcBef>
              <a:buFont typeface="+mj-lt"/>
              <a:buAutoNum type="arabicPeriod"/>
            </a:pPr>
            <a:r>
              <a:rPr lang="zh-TW" altLang="en-US" sz="2400">
                <a:ea typeface="+mn-lt"/>
                <a:cs typeface="+mn-lt"/>
              </a:rPr>
              <a:t>使用者進入睡眠狀態後，感測器擷取即時心電訊號輸入開發板。</a:t>
            </a:r>
            <a:endParaRPr lang="en-US" altLang="zh-TW" sz="2400">
              <a:ea typeface="+mn-lt"/>
              <a:cs typeface="+mn-lt"/>
            </a:endParaRPr>
          </a:p>
          <a:p>
            <a:pPr marL="457200" indent="-457200" algn="just" fontAlgn="base">
              <a:spcBef>
                <a:spcPts val="1200"/>
              </a:spcBef>
              <a:buFont typeface="+mj-lt"/>
              <a:buAutoNum type="arabicPeriod"/>
            </a:pPr>
            <a:r>
              <a:rPr lang="zh-TW" altLang="en-US" sz="2400">
                <a:ea typeface="+mn-lt"/>
                <a:cs typeface="+mn-lt"/>
              </a:rPr>
              <a:t>由開發板內的模型分析使用者睡眠中的心電訊號，並透過</a:t>
            </a:r>
            <a:r>
              <a:rPr lang="en-US" altLang="zh-TW" sz="2400">
                <a:ea typeface="+mn-lt"/>
                <a:cs typeface="+mn-lt"/>
              </a:rPr>
              <a:t>OLED</a:t>
            </a:r>
            <a:r>
              <a:rPr lang="zh-TW" altLang="en-US" sz="2400">
                <a:ea typeface="+mn-lt"/>
                <a:cs typeface="+mn-lt"/>
              </a:rPr>
              <a:t>顯示器，每一分鐘輸出一次檢測結果，且在睡眠結束後輸出平均AI</a:t>
            </a:r>
            <a:r>
              <a:rPr lang="en-US" altLang="zh-TW" sz="2400">
                <a:ea typeface="+mn-lt"/>
                <a:cs typeface="+mn-lt"/>
              </a:rPr>
              <a:t>(Apnea Index)</a:t>
            </a:r>
            <a:r>
              <a:rPr lang="zh-TW" altLang="en-US" sz="2400">
                <a:ea typeface="+mn-lt"/>
                <a:cs typeface="+mn-lt"/>
              </a:rPr>
              <a:t>指數(每小時所發生的呼吸中止次數平均)作為診斷指標。</a:t>
            </a:r>
          </a:p>
        </p:txBody>
      </p:sp>
      <p:sp>
        <p:nvSpPr>
          <p:cNvPr id="17" name="文字方塊 16">
            <a:extLst>
              <a:ext uri="{FF2B5EF4-FFF2-40B4-BE49-F238E27FC236}">
                <a16:creationId xmlns:a16="http://schemas.microsoft.com/office/drawing/2014/main" id="{963E09C5-26E9-4152-8116-3171329A200A}"/>
              </a:ext>
            </a:extLst>
          </p:cNvPr>
          <p:cNvSpPr txBox="1"/>
          <p:nvPr/>
        </p:nvSpPr>
        <p:spPr>
          <a:xfrm>
            <a:off x="230475" y="1833652"/>
            <a:ext cx="33382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設計與實現</a:t>
            </a:r>
          </a:p>
        </p:txBody>
      </p:sp>
      <p:sp>
        <p:nvSpPr>
          <p:cNvPr id="18" name="Title 2">
            <a:extLst>
              <a:ext uri="{FF2B5EF4-FFF2-40B4-BE49-F238E27FC236}">
                <a16:creationId xmlns:a16="http://schemas.microsoft.com/office/drawing/2014/main" id="{38A4A9C6-C6E4-4A3B-AB96-3D5C42B3F58F}"/>
              </a:ext>
            </a:extLst>
          </p:cNvPr>
          <p:cNvSpPr txBox="1">
            <a:spLocks/>
          </p:cNvSpPr>
          <p:nvPr/>
        </p:nvSpPr>
        <p:spPr>
          <a:xfrm>
            <a:off x="512751" y="331044"/>
            <a:ext cx="11277922" cy="100584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zh-TW" altLang="en-US"/>
              <a:t>基於深度學習之睡眠呼吸中止症檢測</a:t>
            </a:r>
            <a:r>
              <a:rPr lang="en-US" altLang="zh-TW"/>
              <a:t>-</a:t>
            </a:r>
            <a:r>
              <a:rPr lang="zh-TW" altLang="en-US" b="1"/>
              <a:t>設計與實現</a:t>
            </a:r>
          </a:p>
        </p:txBody>
      </p:sp>
    </p:spTree>
    <p:extLst>
      <p:ext uri="{BB962C8B-B14F-4D97-AF65-F5344CB8AC3E}">
        <p14:creationId xmlns:p14="http://schemas.microsoft.com/office/powerpoint/2010/main" val="4010625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字方塊 16">
            <a:extLst>
              <a:ext uri="{FF2B5EF4-FFF2-40B4-BE49-F238E27FC236}">
                <a16:creationId xmlns:a16="http://schemas.microsoft.com/office/drawing/2014/main" id="{963E09C5-26E9-4152-8116-3171329A200A}"/>
              </a:ext>
            </a:extLst>
          </p:cNvPr>
          <p:cNvSpPr txBox="1"/>
          <p:nvPr/>
        </p:nvSpPr>
        <p:spPr>
          <a:xfrm>
            <a:off x="177692" y="1872761"/>
            <a:ext cx="33382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硬體架構圖</a:t>
            </a:r>
          </a:p>
        </p:txBody>
      </p:sp>
      <p:sp>
        <p:nvSpPr>
          <p:cNvPr id="19" name="Title 2">
            <a:extLst>
              <a:ext uri="{FF2B5EF4-FFF2-40B4-BE49-F238E27FC236}">
                <a16:creationId xmlns:a16="http://schemas.microsoft.com/office/drawing/2014/main" id="{6159EC78-8727-4CC5-8552-7B67425D366A}"/>
              </a:ext>
            </a:extLst>
          </p:cNvPr>
          <p:cNvSpPr txBox="1">
            <a:spLocks/>
          </p:cNvSpPr>
          <p:nvPr/>
        </p:nvSpPr>
        <p:spPr>
          <a:xfrm>
            <a:off x="512751" y="331044"/>
            <a:ext cx="11277922" cy="100584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zh-TW" altLang="en-US"/>
              <a:t>基於深度學習之睡眠呼吸中止症檢測</a:t>
            </a:r>
            <a:r>
              <a:rPr lang="en-US" altLang="zh-TW"/>
              <a:t>-</a:t>
            </a:r>
            <a:r>
              <a:rPr lang="zh-TW" altLang="en-US" b="1"/>
              <a:t>設計與實現</a:t>
            </a:r>
          </a:p>
        </p:txBody>
      </p:sp>
      <p:pic>
        <p:nvPicPr>
          <p:cNvPr id="4" name="Picture 2" descr="AI EVK Serial- Synopsys ARC EM9D AIoT DK - Bluepacket">
            <a:extLst>
              <a:ext uri="{FF2B5EF4-FFF2-40B4-BE49-F238E27FC236}">
                <a16:creationId xmlns:a16="http://schemas.microsoft.com/office/drawing/2014/main" id="{07347DFB-DA2C-B8C7-560B-99E5BCB1F0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9859" y="4030437"/>
            <a:ext cx="2001861" cy="1540495"/>
          </a:xfrm>
          <a:prstGeom prst="rect">
            <a:avLst/>
          </a:prstGeom>
          <a:noFill/>
          <a:extLst>
            <a:ext uri="{909E8E84-426E-40DD-AFC4-6F175D3DCCD1}">
              <a14:hiddenFill xmlns:a14="http://schemas.microsoft.com/office/drawing/2010/main">
                <a:solidFill>
                  <a:srgbClr val="FFFFFF"/>
                </a:solidFill>
              </a14:hiddenFill>
            </a:ext>
          </a:extLst>
        </p:spPr>
      </p:pic>
      <p:sp>
        <p:nvSpPr>
          <p:cNvPr id="6" name="箭號: 左-右雙向 5">
            <a:extLst>
              <a:ext uri="{FF2B5EF4-FFF2-40B4-BE49-F238E27FC236}">
                <a16:creationId xmlns:a16="http://schemas.microsoft.com/office/drawing/2014/main" id="{39100028-8446-1B83-9ADB-CB07B9D5CC1C}"/>
              </a:ext>
            </a:extLst>
          </p:cNvPr>
          <p:cNvSpPr/>
          <p:nvPr/>
        </p:nvSpPr>
        <p:spPr>
          <a:xfrm>
            <a:off x="3785985" y="4742329"/>
            <a:ext cx="946728" cy="8802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BA772EB8-C6C1-AF5E-75D1-44838DAF2711}"/>
              </a:ext>
            </a:extLst>
          </p:cNvPr>
          <p:cNvSpPr txBox="1"/>
          <p:nvPr/>
        </p:nvSpPr>
        <p:spPr>
          <a:xfrm>
            <a:off x="3757271" y="4317717"/>
            <a:ext cx="1039067" cy="400110"/>
          </a:xfrm>
          <a:prstGeom prst="rect">
            <a:avLst/>
          </a:prstGeom>
          <a:noFill/>
        </p:spPr>
        <p:txBody>
          <a:bodyPr wrap="none" rtlCol="0">
            <a:spAutoFit/>
          </a:bodyPr>
          <a:lstStyle>
            <a:defPPr>
              <a:defRPr lang="en-US"/>
            </a:defPPr>
            <a:lvl1pPr>
              <a:defRPr sz="2000">
                <a:latin typeface="微軟正黑體" panose="020B0604030504040204" pitchFamily="34" charset="-120"/>
                <a:ea typeface="微軟正黑體" panose="020B0604030504040204" pitchFamily="34" charset="-120"/>
              </a:defRPr>
            </a:lvl1pPr>
          </a:lstStyle>
          <a:p>
            <a:pPr algn="ctr"/>
            <a:r>
              <a:rPr lang="en-US" altLang="zh-TW">
                <a:latin typeface="+mn-lt"/>
                <a:ea typeface="微軟正黑體"/>
              </a:rPr>
              <a:t>I²C Bus</a:t>
            </a:r>
            <a:endParaRPr lang="zh-TW" altLang="en-US">
              <a:latin typeface="+mn-lt"/>
              <a:ea typeface="微軟正黑體"/>
            </a:endParaRPr>
          </a:p>
        </p:txBody>
      </p:sp>
      <p:sp>
        <p:nvSpPr>
          <p:cNvPr id="9" name="文字方塊 8">
            <a:extLst>
              <a:ext uri="{FF2B5EF4-FFF2-40B4-BE49-F238E27FC236}">
                <a16:creationId xmlns:a16="http://schemas.microsoft.com/office/drawing/2014/main" id="{61D348B9-CE39-862A-0740-D6986059671D}"/>
              </a:ext>
            </a:extLst>
          </p:cNvPr>
          <p:cNvSpPr txBox="1"/>
          <p:nvPr/>
        </p:nvSpPr>
        <p:spPr>
          <a:xfrm>
            <a:off x="6945241" y="4317226"/>
            <a:ext cx="1039067" cy="400110"/>
          </a:xfrm>
          <a:prstGeom prst="rect">
            <a:avLst/>
          </a:prstGeom>
          <a:noFill/>
        </p:spPr>
        <p:txBody>
          <a:bodyPr wrap="none" rtlCol="0">
            <a:spAutoFit/>
          </a:bodyPr>
          <a:lstStyle>
            <a:defPPr>
              <a:defRPr lang="en-US"/>
            </a:defPPr>
            <a:lvl1pPr>
              <a:defRPr sz="2000">
                <a:latin typeface="微軟正黑體" panose="020B0604030504040204" pitchFamily="34" charset="-120"/>
                <a:ea typeface="微軟正黑體" panose="020B0604030504040204" pitchFamily="34" charset="-120"/>
              </a:defRPr>
            </a:lvl1pPr>
          </a:lstStyle>
          <a:p>
            <a:pPr algn="ctr"/>
            <a:r>
              <a:rPr lang="en-US" altLang="zh-TW">
                <a:latin typeface="+mn-lt"/>
                <a:ea typeface="微軟正黑體"/>
              </a:rPr>
              <a:t>I²C Bus</a:t>
            </a:r>
            <a:endParaRPr lang="zh-TW" altLang="en-US">
              <a:latin typeface="+mn-lt"/>
              <a:ea typeface="微軟正黑體"/>
            </a:endParaRPr>
          </a:p>
        </p:txBody>
      </p:sp>
      <p:pic>
        <p:nvPicPr>
          <p:cNvPr id="10" name="Picture 4" descr="MIKROE-4061 - Mikroelektronika - Click Board, ECG 6 Click, Biometrics">
            <a:extLst>
              <a:ext uri="{FF2B5EF4-FFF2-40B4-BE49-F238E27FC236}">
                <a16:creationId xmlns:a16="http://schemas.microsoft.com/office/drawing/2014/main" id="{B2723B02-66DC-F149-61D2-FA45771BD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5601" y="3753572"/>
            <a:ext cx="1031670" cy="1528400"/>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1AC24722-09EF-F1B0-BA89-75A468A0C49B}"/>
              </a:ext>
            </a:extLst>
          </p:cNvPr>
          <p:cNvSpPr txBox="1"/>
          <p:nvPr/>
        </p:nvSpPr>
        <p:spPr>
          <a:xfrm>
            <a:off x="2512207" y="3429000"/>
            <a:ext cx="1454244" cy="400110"/>
          </a:xfrm>
          <a:prstGeom prst="rect">
            <a:avLst/>
          </a:prstGeom>
          <a:noFill/>
        </p:spPr>
        <p:txBody>
          <a:bodyPr wrap="none" rtlCol="0">
            <a:spAutoFit/>
          </a:bodyPr>
          <a:lstStyle>
            <a:defPPr>
              <a:defRPr lang="en-US"/>
            </a:defPPr>
            <a:lvl1pPr>
              <a:defRPr sz="2000">
                <a:latin typeface="微軟正黑體" panose="020B0604030504040204" pitchFamily="34" charset="-120"/>
                <a:ea typeface="微軟正黑體" panose="020B0604030504040204" pitchFamily="34" charset="-120"/>
              </a:defRPr>
            </a:lvl1pPr>
          </a:lstStyle>
          <a:p>
            <a:pPr algn="ctr"/>
            <a:r>
              <a:rPr lang="en-US" altLang="zh-TW">
                <a:latin typeface="+mn-lt"/>
                <a:ea typeface="微軟正黑體"/>
              </a:rPr>
              <a:t>MAX86150</a:t>
            </a:r>
            <a:endParaRPr lang="zh-TW" altLang="en-US">
              <a:latin typeface="+mn-lt"/>
              <a:ea typeface="微軟正黑體"/>
            </a:endParaRPr>
          </a:p>
        </p:txBody>
      </p:sp>
      <p:pic>
        <p:nvPicPr>
          <p:cNvPr id="12" name="Picture 6" descr="Nettigo: OLED Display 0.96&quot; I2C 128x64 SSD1306 white [Yā nǔ shén]">
            <a:extLst>
              <a:ext uri="{FF2B5EF4-FFF2-40B4-BE49-F238E27FC236}">
                <a16:creationId xmlns:a16="http://schemas.microsoft.com/office/drawing/2014/main" id="{1A5381F4-03D1-0E8C-82BD-47E9F51D6E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60" t="7762" r="23381" b="7715"/>
          <a:stretch/>
        </p:blipFill>
        <p:spPr bwMode="auto">
          <a:xfrm>
            <a:off x="8189050" y="4281769"/>
            <a:ext cx="1110169" cy="974578"/>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C46C6A49-6DB5-25B6-15BC-07D8C0744CFA}"/>
              </a:ext>
            </a:extLst>
          </p:cNvPr>
          <p:cNvSpPr txBox="1"/>
          <p:nvPr/>
        </p:nvSpPr>
        <p:spPr>
          <a:xfrm>
            <a:off x="7977017" y="3431769"/>
            <a:ext cx="1452642" cy="400110"/>
          </a:xfrm>
          <a:prstGeom prst="rect">
            <a:avLst/>
          </a:prstGeom>
          <a:noFill/>
        </p:spPr>
        <p:txBody>
          <a:bodyPr wrap="none" rtlCol="0">
            <a:spAutoFit/>
          </a:bodyPr>
          <a:lstStyle>
            <a:defPPr>
              <a:defRPr lang="en-US"/>
            </a:defPPr>
            <a:lvl1pPr>
              <a:defRPr sz="2000">
                <a:latin typeface="微軟正黑體" panose="020B0604030504040204" pitchFamily="34" charset="-120"/>
                <a:ea typeface="微軟正黑體" panose="020B0604030504040204" pitchFamily="34" charset="-120"/>
              </a:defRPr>
            </a:lvl1pPr>
          </a:lstStyle>
          <a:p>
            <a:pPr algn="ctr"/>
            <a:r>
              <a:rPr lang="en-US" altLang="zh-TW">
                <a:latin typeface="+mn-lt"/>
                <a:ea typeface="微軟正黑體"/>
              </a:rPr>
              <a:t>OLED1306</a:t>
            </a:r>
            <a:endParaRPr lang="zh-TW" altLang="en-US">
              <a:latin typeface="+mn-lt"/>
              <a:ea typeface="微軟正黑體"/>
            </a:endParaRPr>
          </a:p>
        </p:txBody>
      </p:sp>
      <p:sp>
        <p:nvSpPr>
          <p:cNvPr id="14" name="箭號: 向右 13">
            <a:extLst>
              <a:ext uri="{FF2B5EF4-FFF2-40B4-BE49-F238E27FC236}">
                <a16:creationId xmlns:a16="http://schemas.microsoft.com/office/drawing/2014/main" id="{A7D0F4FA-9804-A86A-76D5-CC0FEF1BAEC5}"/>
              </a:ext>
            </a:extLst>
          </p:cNvPr>
          <p:cNvSpPr/>
          <p:nvPr/>
        </p:nvSpPr>
        <p:spPr>
          <a:xfrm>
            <a:off x="2259086" y="4742329"/>
            <a:ext cx="378127" cy="880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C6F3DF33-FADE-C7C0-44DB-9804290B5209}"/>
              </a:ext>
            </a:extLst>
          </p:cNvPr>
          <p:cNvSpPr txBox="1"/>
          <p:nvPr/>
        </p:nvSpPr>
        <p:spPr>
          <a:xfrm>
            <a:off x="773325" y="4429368"/>
            <a:ext cx="1569330" cy="707886"/>
          </a:xfrm>
          <a:prstGeom prst="rect">
            <a:avLst/>
          </a:prstGeom>
          <a:noFill/>
        </p:spPr>
        <p:txBody>
          <a:bodyPr wrap="square" rtlCol="0">
            <a:spAutoFit/>
          </a:bodyPr>
          <a:lstStyle/>
          <a:p>
            <a:pPr algn="ctr"/>
            <a:r>
              <a:rPr lang="en-US" altLang="zh-TW" sz="2000">
                <a:ea typeface="微軟正黑體"/>
              </a:rPr>
              <a:t>ECG</a:t>
            </a:r>
          </a:p>
          <a:p>
            <a:pPr algn="ctr"/>
            <a:r>
              <a:rPr lang="en-US" altLang="zh-TW" sz="2000">
                <a:ea typeface="微軟正黑體"/>
              </a:rPr>
              <a:t>Electrodes</a:t>
            </a:r>
            <a:endParaRPr lang="zh-TW" altLang="en-US" sz="2000">
              <a:ea typeface="微軟正黑體"/>
            </a:endParaRPr>
          </a:p>
        </p:txBody>
      </p:sp>
      <p:sp>
        <p:nvSpPr>
          <p:cNvPr id="16" name="箭號: 向右 15">
            <a:extLst>
              <a:ext uri="{FF2B5EF4-FFF2-40B4-BE49-F238E27FC236}">
                <a16:creationId xmlns:a16="http://schemas.microsoft.com/office/drawing/2014/main" id="{4EB0AC1E-B115-3B0F-A1AF-B0CCB1C9AC03}"/>
              </a:ext>
            </a:extLst>
          </p:cNvPr>
          <p:cNvSpPr/>
          <p:nvPr/>
        </p:nvSpPr>
        <p:spPr>
          <a:xfrm>
            <a:off x="9373233" y="4742329"/>
            <a:ext cx="442020" cy="88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5424E9EA-CEE3-778B-6A19-F18012FD9423}"/>
              </a:ext>
            </a:extLst>
          </p:cNvPr>
          <p:cNvSpPr txBox="1"/>
          <p:nvPr/>
        </p:nvSpPr>
        <p:spPr>
          <a:xfrm>
            <a:off x="9429659" y="4539243"/>
            <a:ext cx="2645736" cy="400110"/>
          </a:xfrm>
          <a:prstGeom prst="rect">
            <a:avLst/>
          </a:prstGeom>
          <a:noFill/>
        </p:spPr>
        <p:txBody>
          <a:bodyPr wrap="square" rtlCol="0">
            <a:spAutoFit/>
          </a:bodyPr>
          <a:lstStyle>
            <a:defPPr>
              <a:defRPr lang="en-US"/>
            </a:defPPr>
            <a:lvl1pPr>
              <a:defRPr sz="2000">
                <a:latin typeface="微軟正黑體" panose="020B0604030504040204" pitchFamily="34" charset="-120"/>
                <a:ea typeface="微軟正黑體" panose="020B0604030504040204" pitchFamily="34" charset="-120"/>
              </a:defRPr>
            </a:lvl1pPr>
          </a:lstStyle>
          <a:p>
            <a:pPr algn="ctr"/>
            <a:r>
              <a:rPr lang="en-US" altLang="zh-TW">
                <a:latin typeface="+mn-lt"/>
                <a:ea typeface="微軟正黑體"/>
              </a:rPr>
              <a:t>Display Result</a:t>
            </a:r>
          </a:p>
        </p:txBody>
      </p:sp>
      <p:sp>
        <p:nvSpPr>
          <p:cNvPr id="21" name="文字方塊 20">
            <a:extLst>
              <a:ext uri="{FF2B5EF4-FFF2-40B4-BE49-F238E27FC236}">
                <a16:creationId xmlns:a16="http://schemas.microsoft.com/office/drawing/2014/main" id="{60BF2B5A-691F-3388-DA6A-1787EE7E46DA}"/>
              </a:ext>
            </a:extLst>
          </p:cNvPr>
          <p:cNvSpPr txBox="1"/>
          <p:nvPr/>
        </p:nvSpPr>
        <p:spPr>
          <a:xfrm>
            <a:off x="5111168" y="3429000"/>
            <a:ext cx="1511952" cy="400110"/>
          </a:xfrm>
          <a:prstGeom prst="rect">
            <a:avLst/>
          </a:prstGeom>
          <a:noFill/>
        </p:spPr>
        <p:txBody>
          <a:bodyPr wrap="none" rtlCol="0">
            <a:spAutoFit/>
          </a:bodyPr>
          <a:lstStyle>
            <a:defPPr>
              <a:defRPr lang="en-US"/>
            </a:defPPr>
            <a:lvl1pPr>
              <a:defRPr sz="2000">
                <a:latin typeface="微軟正黑體" panose="020B0604030504040204" pitchFamily="34" charset="-120"/>
                <a:ea typeface="微軟正黑體" panose="020B0604030504040204" pitchFamily="34" charset="-120"/>
              </a:defRPr>
            </a:lvl1pPr>
          </a:lstStyle>
          <a:p>
            <a:pPr algn="ctr"/>
            <a:r>
              <a:rPr lang="en-US" altLang="zh-TW">
                <a:latin typeface="+mn-lt"/>
                <a:ea typeface="微軟正黑體"/>
              </a:rPr>
              <a:t>ARC</a:t>
            </a:r>
            <a:r>
              <a:rPr lang="zh-TW" altLang="en-US">
                <a:latin typeface="+mn-lt"/>
                <a:ea typeface="微軟正黑體"/>
              </a:rPr>
              <a:t> </a:t>
            </a:r>
            <a:r>
              <a:rPr lang="en-US" altLang="zh-TW">
                <a:latin typeface="+mn-lt"/>
                <a:ea typeface="微軟正黑體"/>
              </a:rPr>
              <a:t>EM9D</a:t>
            </a:r>
            <a:endParaRPr lang="zh-TW" altLang="en-US">
              <a:latin typeface="+mn-lt"/>
              <a:ea typeface="微軟正黑體"/>
            </a:endParaRPr>
          </a:p>
        </p:txBody>
      </p:sp>
      <p:sp>
        <p:nvSpPr>
          <p:cNvPr id="20" name="箭號: 左-右雙向 19">
            <a:extLst>
              <a:ext uri="{FF2B5EF4-FFF2-40B4-BE49-F238E27FC236}">
                <a16:creationId xmlns:a16="http://schemas.microsoft.com/office/drawing/2014/main" id="{3AA8458B-ACEA-87FF-AD8C-ADA43E107DBC}"/>
              </a:ext>
            </a:extLst>
          </p:cNvPr>
          <p:cNvSpPr/>
          <p:nvPr/>
        </p:nvSpPr>
        <p:spPr>
          <a:xfrm>
            <a:off x="7018878" y="4739298"/>
            <a:ext cx="946728" cy="8802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32889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0C5BC3E7-0169-4C7D-9B18-DA75DAD8DD6B}"/>
              </a:ext>
            </a:extLst>
          </p:cNvPr>
          <p:cNvSpPr txBox="1">
            <a:spLocks/>
          </p:cNvSpPr>
          <p:nvPr/>
        </p:nvSpPr>
        <p:spPr>
          <a:xfrm>
            <a:off x="512751" y="331044"/>
            <a:ext cx="11277922" cy="100584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zh-TW" altLang="en-US"/>
              <a:t>基於深度學習之睡眠呼吸中止症檢測</a:t>
            </a:r>
            <a:r>
              <a:rPr lang="en-US" altLang="zh-TW"/>
              <a:t>-</a:t>
            </a:r>
            <a:r>
              <a:rPr lang="zh-TW" altLang="en-US" b="1"/>
              <a:t>設計與實現</a:t>
            </a:r>
          </a:p>
        </p:txBody>
      </p:sp>
      <p:sp>
        <p:nvSpPr>
          <p:cNvPr id="28" name="文字方塊 27">
            <a:extLst>
              <a:ext uri="{FF2B5EF4-FFF2-40B4-BE49-F238E27FC236}">
                <a16:creationId xmlns:a16="http://schemas.microsoft.com/office/drawing/2014/main" id="{6A0C1697-0996-4978-A7C0-11AED078CD11}"/>
              </a:ext>
            </a:extLst>
          </p:cNvPr>
          <p:cNvSpPr txBox="1"/>
          <p:nvPr/>
        </p:nvSpPr>
        <p:spPr>
          <a:xfrm>
            <a:off x="230475" y="1833652"/>
            <a:ext cx="33382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軟體流程圖</a:t>
            </a:r>
          </a:p>
        </p:txBody>
      </p:sp>
      <p:sp>
        <p:nvSpPr>
          <p:cNvPr id="2" name="矩形: 圓角 1">
            <a:extLst>
              <a:ext uri="{FF2B5EF4-FFF2-40B4-BE49-F238E27FC236}">
                <a16:creationId xmlns:a16="http://schemas.microsoft.com/office/drawing/2014/main" id="{E732D913-673C-EE21-C542-545B4ED71078}"/>
              </a:ext>
            </a:extLst>
          </p:cNvPr>
          <p:cNvSpPr/>
          <p:nvPr/>
        </p:nvSpPr>
        <p:spPr>
          <a:xfrm>
            <a:off x="794658" y="3488870"/>
            <a:ext cx="1386113" cy="9143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a:p>
            <a:pPr algn="ctr"/>
            <a:r>
              <a:rPr lang="zh-TW" altLang="en-US" sz="1400">
                <a:ea typeface="微軟正黑體"/>
                <a:cs typeface="Arial"/>
              </a:rPr>
              <a:t>讀取心電訊號</a:t>
            </a:r>
          </a:p>
        </p:txBody>
      </p:sp>
      <p:sp>
        <p:nvSpPr>
          <p:cNvPr id="3" name="矩形: 圓角 2">
            <a:extLst>
              <a:ext uri="{FF2B5EF4-FFF2-40B4-BE49-F238E27FC236}">
                <a16:creationId xmlns:a16="http://schemas.microsoft.com/office/drawing/2014/main" id="{DCF71D0F-60D2-2E76-CD78-A236D954F622}"/>
              </a:ext>
            </a:extLst>
          </p:cNvPr>
          <p:cNvSpPr/>
          <p:nvPr/>
        </p:nvSpPr>
        <p:spPr>
          <a:xfrm>
            <a:off x="2663371" y="3488869"/>
            <a:ext cx="1386113" cy="9143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l"/>
            <a:endParaRPr lang="zh-TW" altLang="en-US" sz="1800"/>
          </a:p>
          <a:p>
            <a:pPr algn="ctr"/>
            <a:r>
              <a:rPr lang="zh-TW" altLang="en-US" sz="1400">
                <a:ea typeface="微軟正黑體"/>
                <a:cs typeface="Arial"/>
              </a:rPr>
              <a:t>帶通濾波</a:t>
            </a:r>
            <a:endParaRPr lang="zh-TW" altLang="en-US">
              <a:ea typeface="微軟正黑體"/>
              <a:cs typeface="Arial"/>
            </a:endParaRPr>
          </a:p>
        </p:txBody>
      </p:sp>
      <p:sp>
        <p:nvSpPr>
          <p:cNvPr id="4" name="矩形: 圓角 3">
            <a:extLst>
              <a:ext uri="{FF2B5EF4-FFF2-40B4-BE49-F238E27FC236}">
                <a16:creationId xmlns:a16="http://schemas.microsoft.com/office/drawing/2014/main" id="{E741D4BB-FD46-4208-48CD-E7E7256C8365}"/>
              </a:ext>
            </a:extLst>
          </p:cNvPr>
          <p:cNvSpPr/>
          <p:nvPr/>
        </p:nvSpPr>
        <p:spPr>
          <a:xfrm>
            <a:off x="4532086" y="3488869"/>
            <a:ext cx="1386113" cy="9143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l"/>
            <a:endParaRPr lang="zh-TW" altLang="en-US" sz="1800"/>
          </a:p>
          <a:p>
            <a:pPr algn="ctr"/>
            <a:r>
              <a:rPr lang="zh-TW" altLang="en-US" sz="1400">
                <a:ea typeface="微軟正黑體"/>
                <a:cs typeface="Arial"/>
              </a:rPr>
              <a:t>降低採樣率</a:t>
            </a:r>
            <a:endParaRPr lang="zh-TW" altLang="en-US" sz="1600">
              <a:ea typeface="微軟正黑體"/>
              <a:cs typeface="Arial"/>
            </a:endParaRPr>
          </a:p>
        </p:txBody>
      </p:sp>
      <p:sp>
        <p:nvSpPr>
          <p:cNvPr id="5" name="矩形: 圓角 4">
            <a:extLst>
              <a:ext uri="{FF2B5EF4-FFF2-40B4-BE49-F238E27FC236}">
                <a16:creationId xmlns:a16="http://schemas.microsoft.com/office/drawing/2014/main" id="{EA4C702B-48D1-4F80-216B-3C0B28F636C3}"/>
              </a:ext>
            </a:extLst>
          </p:cNvPr>
          <p:cNvSpPr/>
          <p:nvPr/>
        </p:nvSpPr>
        <p:spPr>
          <a:xfrm>
            <a:off x="6400799" y="3488869"/>
            <a:ext cx="1386113" cy="9143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l"/>
            <a:endParaRPr lang="zh-TW" altLang="en-US" sz="1800"/>
          </a:p>
          <a:p>
            <a:pPr algn="ctr"/>
            <a:r>
              <a:rPr lang="zh-TW" altLang="en-US" sz="1400">
                <a:ea typeface="微軟正黑體"/>
                <a:cs typeface="Arial"/>
              </a:rPr>
              <a:t>正規化</a:t>
            </a:r>
            <a:endParaRPr lang="zh-TW" altLang="en-US">
              <a:ea typeface="微軟正黑體"/>
              <a:cs typeface="Arial"/>
            </a:endParaRPr>
          </a:p>
        </p:txBody>
      </p:sp>
      <p:sp>
        <p:nvSpPr>
          <p:cNvPr id="6" name="矩形: 圓角 5">
            <a:extLst>
              <a:ext uri="{FF2B5EF4-FFF2-40B4-BE49-F238E27FC236}">
                <a16:creationId xmlns:a16="http://schemas.microsoft.com/office/drawing/2014/main" id="{02605D39-8C10-BADD-5F7D-28B6FCD266AB}"/>
              </a:ext>
            </a:extLst>
          </p:cNvPr>
          <p:cNvSpPr/>
          <p:nvPr/>
        </p:nvSpPr>
        <p:spPr>
          <a:xfrm>
            <a:off x="8269515" y="3488870"/>
            <a:ext cx="1386113" cy="9143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zh-TW" altLang="en-US">
              <a:ea typeface="微軟正黑體"/>
              <a:cs typeface="Arial"/>
            </a:endParaRPr>
          </a:p>
          <a:p>
            <a:pPr algn="ctr"/>
            <a:r>
              <a:rPr lang="zh-TW" altLang="en-US" sz="1400">
                <a:ea typeface="微軟正黑體"/>
                <a:cs typeface="Arial"/>
              </a:rPr>
              <a:t>模型判斷</a:t>
            </a:r>
            <a:endParaRPr lang="zh-TW" altLang="en-US" sz="1400">
              <a:ea typeface="微軟正黑體" panose="020B0604030504040204" pitchFamily="34" charset="-120"/>
              <a:cs typeface="Arial"/>
            </a:endParaRPr>
          </a:p>
        </p:txBody>
      </p:sp>
      <p:sp>
        <p:nvSpPr>
          <p:cNvPr id="7" name="矩形: 圓角 6">
            <a:extLst>
              <a:ext uri="{FF2B5EF4-FFF2-40B4-BE49-F238E27FC236}">
                <a16:creationId xmlns:a16="http://schemas.microsoft.com/office/drawing/2014/main" id="{9786DA3B-060C-1F2D-1889-BEAF6CACB1E5}"/>
              </a:ext>
            </a:extLst>
          </p:cNvPr>
          <p:cNvSpPr/>
          <p:nvPr/>
        </p:nvSpPr>
        <p:spPr>
          <a:xfrm>
            <a:off x="10138228" y="3488869"/>
            <a:ext cx="1386113" cy="9143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endParaRPr lang="zh-TW" altLang="en-US">
              <a:ea typeface="微軟正黑體"/>
              <a:cs typeface="Arial"/>
            </a:endParaRPr>
          </a:p>
          <a:p>
            <a:pPr algn="ctr"/>
            <a:r>
              <a:rPr lang="zh-TW" altLang="en-US" sz="1400">
                <a:ea typeface="微軟正黑體"/>
                <a:cs typeface="Arial"/>
              </a:rPr>
              <a:t>輸出判斷結果</a:t>
            </a:r>
            <a:endParaRPr lang="zh-TW" altLang="en-US" sz="1400">
              <a:ea typeface="微軟正黑體" panose="020B0604030504040204" pitchFamily="34" charset="-120"/>
              <a:cs typeface="Arial"/>
            </a:endParaRPr>
          </a:p>
        </p:txBody>
      </p:sp>
      <p:sp>
        <p:nvSpPr>
          <p:cNvPr id="8" name="箭號: 向右 7">
            <a:extLst>
              <a:ext uri="{FF2B5EF4-FFF2-40B4-BE49-F238E27FC236}">
                <a16:creationId xmlns:a16="http://schemas.microsoft.com/office/drawing/2014/main" id="{F0CEEFD3-0BC0-A6DC-4964-AC9018B26153}"/>
              </a:ext>
            </a:extLst>
          </p:cNvPr>
          <p:cNvSpPr/>
          <p:nvPr/>
        </p:nvSpPr>
        <p:spPr>
          <a:xfrm>
            <a:off x="2216873" y="3743531"/>
            <a:ext cx="411793" cy="484632"/>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9" name="箭號: 向右 8">
            <a:extLst>
              <a:ext uri="{FF2B5EF4-FFF2-40B4-BE49-F238E27FC236}">
                <a16:creationId xmlns:a16="http://schemas.microsoft.com/office/drawing/2014/main" id="{62AECA03-CC55-FD8D-ED00-08EAD118100E}"/>
              </a:ext>
            </a:extLst>
          </p:cNvPr>
          <p:cNvSpPr/>
          <p:nvPr/>
        </p:nvSpPr>
        <p:spPr>
          <a:xfrm>
            <a:off x="4092565" y="3743531"/>
            <a:ext cx="411793" cy="484632"/>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10" name="箭號: 向右 9">
            <a:extLst>
              <a:ext uri="{FF2B5EF4-FFF2-40B4-BE49-F238E27FC236}">
                <a16:creationId xmlns:a16="http://schemas.microsoft.com/office/drawing/2014/main" id="{9AC33948-0EF9-DAD1-360C-D55E02EEC0F0}"/>
              </a:ext>
            </a:extLst>
          </p:cNvPr>
          <p:cNvSpPr/>
          <p:nvPr/>
        </p:nvSpPr>
        <p:spPr>
          <a:xfrm>
            <a:off x="5948718" y="3743530"/>
            <a:ext cx="411793" cy="484632"/>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11" name="箭號: 向右 10">
            <a:extLst>
              <a:ext uri="{FF2B5EF4-FFF2-40B4-BE49-F238E27FC236}">
                <a16:creationId xmlns:a16="http://schemas.microsoft.com/office/drawing/2014/main" id="{D66BD0FD-E165-BF44-606F-B07F7AF3ACCD}"/>
              </a:ext>
            </a:extLst>
          </p:cNvPr>
          <p:cNvSpPr/>
          <p:nvPr/>
        </p:nvSpPr>
        <p:spPr>
          <a:xfrm>
            <a:off x="7814642" y="3743531"/>
            <a:ext cx="411793" cy="484632"/>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12" name="箭號: 向右 11">
            <a:extLst>
              <a:ext uri="{FF2B5EF4-FFF2-40B4-BE49-F238E27FC236}">
                <a16:creationId xmlns:a16="http://schemas.microsoft.com/office/drawing/2014/main" id="{A197D20F-C298-3700-64D5-9DE8134808B5}"/>
              </a:ext>
            </a:extLst>
          </p:cNvPr>
          <p:cNvSpPr/>
          <p:nvPr/>
        </p:nvSpPr>
        <p:spPr>
          <a:xfrm>
            <a:off x="9690334" y="3743530"/>
            <a:ext cx="411793" cy="484632"/>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Tree>
    <p:extLst>
      <p:ext uri="{BB962C8B-B14F-4D97-AF65-F5344CB8AC3E}">
        <p14:creationId xmlns:p14="http://schemas.microsoft.com/office/powerpoint/2010/main" val="818815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696A822-9418-427A-A7DD-F7D4CF8952B5}"/>
              </a:ext>
            </a:extLst>
          </p:cNvPr>
          <p:cNvSpPr txBox="1"/>
          <p:nvPr/>
        </p:nvSpPr>
        <p:spPr>
          <a:xfrm>
            <a:off x="859848" y="2459504"/>
            <a:ext cx="10144800" cy="2616101"/>
          </a:xfrm>
          <a:prstGeom prst="rect">
            <a:avLst/>
          </a:prstGeom>
          <a:noFill/>
        </p:spPr>
        <p:txBody>
          <a:bodyPr wrap="square" lIns="91440" tIns="45720" rIns="91440" bIns="45720" rtlCol="0" anchor="t">
            <a:spAutoFit/>
          </a:bodyPr>
          <a:lstStyle/>
          <a:p>
            <a:pPr marL="173355" indent="-173355" algn="just" defTabSz="914400" fontAlgn="base">
              <a:spcBef>
                <a:spcPts val="1200"/>
              </a:spcBef>
              <a:buClr>
                <a:schemeClr val="tx1"/>
              </a:buClr>
              <a:buFont typeface="Arial" panose="020B0604020202020204" pitchFamily="34" charset="0"/>
              <a:buChar char="•"/>
            </a:pPr>
            <a:r>
              <a:rPr lang="zh-TW" altLang="en-US" sz="2400">
                <a:ea typeface="+mn-lt"/>
                <a:cs typeface="+mn-lt"/>
              </a:rPr>
              <a:t>本作品用以訓練模型的資料來自麻省理工學院</a:t>
            </a:r>
            <a:r>
              <a:rPr lang="en-US" altLang="zh-TW" sz="2400">
                <a:ea typeface="+mn-lt"/>
                <a:cs typeface="+mn-lt"/>
              </a:rPr>
              <a:t>(MIT)</a:t>
            </a:r>
            <a:r>
              <a:rPr lang="zh-TW" altLang="en-US" sz="2400">
                <a:ea typeface="+mn-lt"/>
                <a:cs typeface="+mn-lt"/>
              </a:rPr>
              <a:t>開源資料庫</a:t>
            </a:r>
            <a:r>
              <a:rPr lang="en-US" altLang="zh-TW" sz="2400" err="1">
                <a:ea typeface="+mn-lt"/>
                <a:cs typeface="+mn-lt"/>
              </a:rPr>
              <a:t>PhysioNet</a:t>
            </a:r>
            <a:r>
              <a:rPr lang="zh-TW" altLang="en-US" sz="2400">
                <a:ea typeface="+mn-lt"/>
                <a:cs typeface="+mn-lt"/>
              </a:rPr>
              <a:t>中提供的開源資料集：</a:t>
            </a:r>
            <a:endParaRPr lang="en-US" altLang="zh-TW" sz="2400">
              <a:ea typeface="+mn-lt"/>
              <a:cs typeface="+mn-lt"/>
            </a:endParaRPr>
          </a:p>
          <a:p>
            <a:pPr marL="173355" indent="-173355" algn="just" defTabSz="914400" fontAlgn="base">
              <a:spcBef>
                <a:spcPts val="1200"/>
              </a:spcBef>
              <a:buClr>
                <a:schemeClr val="tx1"/>
              </a:buClr>
              <a:buFont typeface="Arial" panose="020B0604020202020204" pitchFamily="34" charset="0"/>
              <a:buChar char="•"/>
            </a:pPr>
            <a:r>
              <a:rPr lang="en-US" altLang="zh-TW" sz="2400">
                <a:ea typeface="+mn-lt"/>
                <a:cs typeface="+mn-lt"/>
              </a:rPr>
              <a:t>Department of Internal Medicine, Philipps-University/Harvard-M.I.T. Division of Health Sciences and Technology/</a:t>
            </a:r>
            <a:r>
              <a:rPr lang="it-IT" altLang="zh-TW" sz="2400">
                <a:ea typeface="+mn-lt"/>
                <a:cs typeface="+mn-lt"/>
              </a:rPr>
              <a:t>Beth Israel Deaconess Medical Center </a:t>
            </a:r>
            <a:endParaRPr lang="en-US" altLang="zh-TW" sz="2400">
              <a:ea typeface="+mn-lt"/>
              <a:cs typeface="+mn-lt"/>
            </a:endParaRPr>
          </a:p>
          <a:p>
            <a:pPr marL="342900" indent="-342900" algn="just" defTabSz="914400" fontAlgn="base">
              <a:spcBef>
                <a:spcPts val="1200"/>
              </a:spcBef>
              <a:buClr>
                <a:schemeClr val="tx1"/>
              </a:buClr>
              <a:buFont typeface="Arial" panose="020B0604020202020204" pitchFamily="34" charset="0"/>
              <a:buChar char="•"/>
            </a:pPr>
            <a:endParaRPr lang="zh-TW" altLang="en-US" sz="2400">
              <a:cs typeface="Arial"/>
            </a:endParaRPr>
          </a:p>
        </p:txBody>
      </p:sp>
      <p:sp>
        <p:nvSpPr>
          <p:cNvPr id="6" name="Title 2">
            <a:extLst>
              <a:ext uri="{FF2B5EF4-FFF2-40B4-BE49-F238E27FC236}">
                <a16:creationId xmlns:a16="http://schemas.microsoft.com/office/drawing/2014/main" id="{C3ABBA4B-B90B-43E8-9CFF-1186311E424A}"/>
              </a:ext>
            </a:extLst>
          </p:cNvPr>
          <p:cNvSpPr txBox="1">
            <a:spLocks/>
          </p:cNvSpPr>
          <p:nvPr/>
        </p:nvSpPr>
        <p:spPr>
          <a:xfrm>
            <a:off x="512751" y="331044"/>
            <a:ext cx="11277922" cy="100584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zh-TW" altLang="en-US"/>
              <a:t>基於深度學習之睡眠呼吸中止症檢測</a:t>
            </a:r>
            <a:r>
              <a:rPr lang="en-US" altLang="zh-TW"/>
              <a:t>-</a:t>
            </a:r>
            <a:r>
              <a:rPr lang="zh-TW" altLang="en-US" b="1"/>
              <a:t>設計與實現</a:t>
            </a:r>
          </a:p>
        </p:txBody>
      </p:sp>
      <p:sp>
        <p:nvSpPr>
          <p:cNvPr id="11" name="文字方塊 10">
            <a:extLst>
              <a:ext uri="{FF2B5EF4-FFF2-40B4-BE49-F238E27FC236}">
                <a16:creationId xmlns:a16="http://schemas.microsoft.com/office/drawing/2014/main" id="{E78FF5D0-9539-440A-93B0-0835EC3620AF}"/>
              </a:ext>
            </a:extLst>
          </p:cNvPr>
          <p:cNvSpPr txBox="1"/>
          <p:nvPr/>
        </p:nvSpPr>
        <p:spPr>
          <a:xfrm>
            <a:off x="230475" y="1833652"/>
            <a:ext cx="33382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訓練資料來源</a:t>
            </a:r>
          </a:p>
        </p:txBody>
      </p:sp>
      <p:pic>
        <p:nvPicPr>
          <p:cNvPr id="8" name="圖片 7">
            <a:extLst>
              <a:ext uri="{FF2B5EF4-FFF2-40B4-BE49-F238E27FC236}">
                <a16:creationId xmlns:a16="http://schemas.microsoft.com/office/drawing/2014/main" id="{D2A64D13-FA5E-3D19-EEFB-C6F109E30E7D}"/>
              </a:ext>
            </a:extLst>
          </p:cNvPr>
          <p:cNvPicPr>
            <a:picLocks noChangeAspect="1"/>
          </p:cNvPicPr>
          <p:nvPr/>
        </p:nvPicPr>
        <p:blipFill>
          <a:blip r:embed="rId2"/>
          <a:stretch>
            <a:fillRect/>
          </a:stretch>
        </p:blipFill>
        <p:spPr>
          <a:xfrm>
            <a:off x="3871352" y="4231680"/>
            <a:ext cx="4502259" cy="2347862"/>
          </a:xfrm>
          <a:prstGeom prst="rect">
            <a:avLst/>
          </a:prstGeom>
        </p:spPr>
      </p:pic>
    </p:spTree>
    <p:extLst>
      <p:ext uri="{BB962C8B-B14F-4D97-AF65-F5344CB8AC3E}">
        <p14:creationId xmlns:p14="http://schemas.microsoft.com/office/powerpoint/2010/main" val="1369254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C3ABBA4B-B90B-43E8-9CFF-1186311E424A}"/>
              </a:ext>
            </a:extLst>
          </p:cNvPr>
          <p:cNvSpPr txBox="1">
            <a:spLocks/>
          </p:cNvSpPr>
          <p:nvPr/>
        </p:nvSpPr>
        <p:spPr>
          <a:xfrm>
            <a:off x="512751" y="331044"/>
            <a:ext cx="11277922" cy="100584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zh-TW" altLang="en-US"/>
              <a:t>基於深度學習之睡眠呼吸中止症檢測</a:t>
            </a:r>
            <a:r>
              <a:rPr lang="en-US" altLang="zh-TW"/>
              <a:t>-</a:t>
            </a:r>
            <a:r>
              <a:rPr lang="zh-TW" altLang="en-US" b="1"/>
              <a:t>設計與實現</a:t>
            </a:r>
          </a:p>
        </p:txBody>
      </p:sp>
      <p:sp>
        <p:nvSpPr>
          <p:cNvPr id="11" name="文字方塊 10">
            <a:extLst>
              <a:ext uri="{FF2B5EF4-FFF2-40B4-BE49-F238E27FC236}">
                <a16:creationId xmlns:a16="http://schemas.microsoft.com/office/drawing/2014/main" id="{E78FF5D0-9539-440A-93B0-0835EC3620AF}"/>
              </a:ext>
            </a:extLst>
          </p:cNvPr>
          <p:cNvSpPr txBox="1"/>
          <p:nvPr/>
        </p:nvSpPr>
        <p:spPr>
          <a:xfrm>
            <a:off x="230475" y="1833652"/>
            <a:ext cx="33382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資料集資訊</a:t>
            </a:r>
          </a:p>
        </p:txBody>
      </p:sp>
      <p:sp>
        <p:nvSpPr>
          <p:cNvPr id="17" name="文字方塊 16">
            <a:extLst>
              <a:ext uri="{FF2B5EF4-FFF2-40B4-BE49-F238E27FC236}">
                <a16:creationId xmlns:a16="http://schemas.microsoft.com/office/drawing/2014/main" id="{03D35113-E6D5-375C-7D69-99C3543514F7}"/>
              </a:ext>
            </a:extLst>
          </p:cNvPr>
          <p:cNvSpPr txBox="1"/>
          <p:nvPr/>
        </p:nvSpPr>
        <p:spPr>
          <a:xfrm>
            <a:off x="859847" y="2459504"/>
            <a:ext cx="10195249" cy="2246769"/>
          </a:xfrm>
          <a:prstGeom prst="rect">
            <a:avLst/>
          </a:prstGeom>
          <a:noFill/>
        </p:spPr>
        <p:txBody>
          <a:bodyPr wrap="square" lIns="91440" tIns="45720" rIns="91440" bIns="45720" rtlCol="0" anchor="t">
            <a:spAutoFit/>
          </a:bodyPr>
          <a:lstStyle/>
          <a:p>
            <a:pPr marL="173355" indent="-173355" algn="just" defTabSz="914400" fontAlgn="base">
              <a:spcBef>
                <a:spcPts val="1200"/>
              </a:spcBef>
              <a:buClr>
                <a:schemeClr val="tx1"/>
              </a:buClr>
              <a:buFont typeface="Arial" panose="020B0604020202020204" pitchFamily="34" charset="0"/>
              <a:buChar char="•"/>
            </a:pPr>
            <a:r>
              <a:rPr lang="zh-TW" sz="2400">
                <a:ea typeface="+mn-lt"/>
                <a:cs typeface="+mn-lt"/>
              </a:rPr>
              <a:t>此資料集為Physio</a:t>
            </a:r>
            <a:r>
              <a:rPr lang="en-US" altLang="zh-TW" sz="2400">
                <a:ea typeface="+mn-lt"/>
                <a:cs typeface="+mn-lt"/>
              </a:rPr>
              <a:t>N</a:t>
            </a:r>
            <a:r>
              <a:rPr lang="zh-TW" sz="2400">
                <a:ea typeface="+mn-lt"/>
                <a:cs typeface="+mn-lt"/>
              </a:rPr>
              <a:t>et和Computer in Cardiology(CINC)在2000年舉辦的以ECG為基礎，來偵測呼吸中止的挑戰比賽</a:t>
            </a:r>
            <a:r>
              <a:rPr lang="zh-TW" altLang="en-US" sz="2400">
                <a:ea typeface="+mn-lt"/>
                <a:cs typeface="+mn-lt"/>
              </a:rPr>
              <a:t>所提供的資料集。</a:t>
            </a:r>
            <a:endParaRPr lang="zh-TW"/>
          </a:p>
          <a:p>
            <a:pPr marL="173355" indent="-173355" algn="just" defTabSz="914400">
              <a:spcBef>
                <a:spcPts val="1200"/>
              </a:spcBef>
              <a:buClr>
                <a:srgbClr val="000000"/>
              </a:buClr>
              <a:buFont typeface="Arial" panose="020B0604020202020204" pitchFamily="34" charset="0"/>
              <a:buChar char="•"/>
            </a:pPr>
            <a:r>
              <a:rPr lang="zh-TW" altLang="en-US" sz="2400">
                <a:ea typeface="+mn-lt"/>
                <a:cs typeface="+mn-lt"/>
              </a:rPr>
              <a:t>資料由專家(Thomas Penzel)嚴格審視後，將每筆資料以每一分鐘為單位標明哪些片段發生了呼吸中止症狀。</a:t>
            </a:r>
            <a:endParaRPr lang="zh-TW">
              <a:ea typeface="微軟正黑體" panose="020B0604030504040204" pitchFamily="34" charset="-120"/>
              <a:cs typeface="+mn-lt"/>
            </a:endParaRPr>
          </a:p>
          <a:p>
            <a:pPr marL="173355" indent="-173355" algn="just" defTabSz="914400">
              <a:spcBef>
                <a:spcPts val="1200"/>
              </a:spcBef>
              <a:buClr>
                <a:srgbClr val="000000"/>
              </a:buClr>
              <a:buFont typeface="Arial" panose="020B0604020202020204" pitchFamily="34" charset="0"/>
              <a:buChar char="•"/>
            </a:pPr>
            <a:r>
              <a:rPr lang="zh-TW" altLang="en-US" sz="2400">
                <a:ea typeface="+mn-lt"/>
                <a:cs typeface="+mn-lt"/>
              </a:rPr>
              <a:t>如下圖，標記 'A' 為發生呼吸中止，'N' 為正常呼吸。</a:t>
            </a:r>
            <a:endParaRPr lang="zh-TW">
              <a:ea typeface="微軟正黑體"/>
              <a:cs typeface="Arial"/>
            </a:endParaRPr>
          </a:p>
        </p:txBody>
      </p:sp>
      <p:pic>
        <p:nvPicPr>
          <p:cNvPr id="12" name="圖片 11">
            <a:extLst>
              <a:ext uri="{FF2B5EF4-FFF2-40B4-BE49-F238E27FC236}">
                <a16:creationId xmlns:a16="http://schemas.microsoft.com/office/drawing/2014/main" id="{EF8AF14D-308F-5E53-29D8-F32DFD70E331}"/>
              </a:ext>
            </a:extLst>
          </p:cNvPr>
          <p:cNvPicPr>
            <a:picLocks noChangeAspect="1"/>
          </p:cNvPicPr>
          <p:nvPr/>
        </p:nvPicPr>
        <p:blipFill rotWithShape="1">
          <a:blip r:embed="rId2"/>
          <a:srcRect l="13632" t="-821" r="37634" b="1816"/>
          <a:stretch/>
        </p:blipFill>
        <p:spPr>
          <a:xfrm>
            <a:off x="4292657" y="5151784"/>
            <a:ext cx="3606685" cy="941497"/>
          </a:xfrm>
          <a:prstGeom prst="rect">
            <a:avLst/>
          </a:prstGeom>
        </p:spPr>
      </p:pic>
      <p:sp>
        <p:nvSpPr>
          <p:cNvPr id="13" name="箭號: 向下 12">
            <a:extLst>
              <a:ext uri="{FF2B5EF4-FFF2-40B4-BE49-F238E27FC236}">
                <a16:creationId xmlns:a16="http://schemas.microsoft.com/office/drawing/2014/main" id="{1889258C-483B-D019-9CF9-391539B1DF4F}"/>
              </a:ext>
            </a:extLst>
          </p:cNvPr>
          <p:cNvSpPr/>
          <p:nvPr/>
        </p:nvSpPr>
        <p:spPr>
          <a:xfrm>
            <a:off x="4700962" y="5036715"/>
            <a:ext cx="120770" cy="32780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zh-TW" altLang="en-US" sz="1800"/>
          </a:p>
        </p:txBody>
      </p:sp>
      <p:sp>
        <p:nvSpPr>
          <p:cNvPr id="14" name="文字方塊 3">
            <a:extLst>
              <a:ext uri="{FF2B5EF4-FFF2-40B4-BE49-F238E27FC236}">
                <a16:creationId xmlns:a16="http://schemas.microsoft.com/office/drawing/2014/main" id="{6E7A0362-E4EF-30E3-8EA3-EDCCA65CEBD0}"/>
              </a:ext>
            </a:extLst>
          </p:cNvPr>
          <p:cNvSpPr txBox="1"/>
          <p:nvPr/>
        </p:nvSpPr>
        <p:spPr>
          <a:xfrm>
            <a:off x="4460373" y="4656365"/>
            <a:ext cx="1569660" cy="369332"/>
          </a:xfrm>
          <a:prstGeom prst="rect">
            <a:avLst/>
          </a:prstGeom>
          <a:noFill/>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zh-TW" altLang="en-US">
                <a:solidFill>
                  <a:srgbClr val="FF0000"/>
                </a:solidFill>
                <a:ea typeface="微軟正黑體"/>
              </a:rPr>
              <a:t>發生呼吸中止</a:t>
            </a:r>
            <a:endParaRPr lang="zh-TW" altLang="en-US">
              <a:solidFill>
                <a:srgbClr val="FF0000"/>
              </a:solidFill>
              <a:ea typeface="微軟正黑體"/>
              <a:cs typeface="Arial"/>
            </a:endParaRPr>
          </a:p>
        </p:txBody>
      </p:sp>
      <p:sp>
        <p:nvSpPr>
          <p:cNvPr id="16" name="矩形 15">
            <a:extLst>
              <a:ext uri="{FF2B5EF4-FFF2-40B4-BE49-F238E27FC236}">
                <a16:creationId xmlns:a16="http://schemas.microsoft.com/office/drawing/2014/main" id="{1A8538AF-6C2B-6D34-EE87-EB0EAEBE87C6}"/>
              </a:ext>
            </a:extLst>
          </p:cNvPr>
          <p:cNvSpPr/>
          <p:nvPr/>
        </p:nvSpPr>
        <p:spPr>
          <a:xfrm>
            <a:off x="6969717" y="5398659"/>
            <a:ext cx="204936" cy="1442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zh-TW" altLang="en-US" sz="1800"/>
          </a:p>
        </p:txBody>
      </p:sp>
      <p:sp>
        <p:nvSpPr>
          <p:cNvPr id="18" name="箭號: 向下 17">
            <a:extLst>
              <a:ext uri="{FF2B5EF4-FFF2-40B4-BE49-F238E27FC236}">
                <a16:creationId xmlns:a16="http://schemas.microsoft.com/office/drawing/2014/main" id="{735E70E9-9310-9BAB-8103-6C113ADD0845}"/>
              </a:ext>
            </a:extLst>
          </p:cNvPr>
          <p:cNvSpPr/>
          <p:nvPr/>
        </p:nvSpPr>
        <p:spPr>
          <a:xfrm>
            <a:off x="7326279" y="5017329"/>
            <a:ext cx="114741" cy="346322"/>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zh-TW" altLang="en-US" sz="1800"/>
          </a:p>
        </p:txBody>
      </p:sp>
      <p:sp>
        <p:nvSpPr>
          <p:cNvPr id="19" name="文字方塊 6">
            <a:extLst>
              <a:ext uri="{FF2B5EF4-FFF2-40B4-BE49-F238E27FC236}">
                <a16:creationId xmlns:a16="http://schemas.microsoft.com/office/drawing/2014/main" id="{A4259B75-D5C9-F259-755F-99380279B268}"/>
              </a:ext>
            </a:extLst>
          </p:cNvPr>
          <p:cNvSpPr txBox="1"/>
          <p:nvPr/>
        </p:nvSpPr>
        <p:spPr>
          <a:xfrm>
            <a:off x="6106484" y="4650816"/>
            <a:ext cx="1784644" cy="369332"/>
          </a:xfrm>
          <a:prstGeom prst="rect">
            <a:avLst/>
          </a:prstGeom>
          <a:noFill/>
        </p:spPr>
        <p:txBody>
          <a:bodyPr wrap="squar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zh-TW" altLang="en-US">
                <a:solidFill>
                  <a:schemeClr val="accent6"/>
                </a:solidFill>
                <a:ea typeface="微軟正黑體"/>
              </a:rPr>
              <a:t>未發生呼吸中止</a:t>
            </a:r>
            <a:endParaRPr lang="zh-TW" altLang="en-US">
              <a:solidFill>
                <a:schemeClr val="accent6"/>
              </a:solidFill>
              <a:ea typeface="微軟正黑體"/>
              <a:cs typeface="Arial"/>
            </a:endParaRPr>
          </a:p>
        </p:txBody>
      </p:sp>
      <p:sp>
        <p:nvSpPr>
          <p:cNvPr id="20" name="箭號: 向下 19">
            <a:extLst>
              <a:ext uri="{FF2B5EF4-FFF2-40B4-BE49-F238E27FC236}">
                <a16:creationId xmlns:a16="http://schemas.microsoft.com/office/drawing/2014/main" id="{5CFC21F4-1434-4C3E-7D0B-858A8DFD86EC}"/>
              </a:ext>
            </a:extLst>
          </p:cNvPr>
          <p:cNvSpPr/>
          <p:nvPr/>
        </p:nvSpPr>
        <p:spPr>
          <a:xfrm>
            <a:off x="5564823" y="5036715"/>
            <a:ext cx="120770" cy="32780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zh-TW" altLang="en-US" sz="1800"/>
          </a:p>
        </p:txBody>
      </p:sp>
      <p:sp>
        <p:nvSpPr>
          <p:cNvPr id="21" name="箭號: 向下 20">
            <a:extLst>
              <a:ext uri="{FF2B5EF4-FFF2-40B4-BE49-F238E27FC236}">
                <a16:creationId xmlns:a16="http://schemas.microsoft.com/office/drawing/2014/main" id="{9914FD20-99F0-BF3B-1321-0A68744ECCB8}"/>
              </a:ext>
            </a:extLst>
          </p:cNvPr>
          <p:cNvSpPr/>
          <p:nvPr/>
        </p:nvSpPr>
        <p:spPr>
          <a:xfrm>
            <a:off x="6475556" y="5017329"/>
            <a:ext cx="120770" cy="346322"/>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l"/>
            <a:endParaRPr lang="zh-TW" altLang="en-US" sz="1800"/>
          </a:p>
        </p:txBody>
      </p:sp>
      <p:sp>
        <p:nvSpPr>
          <p:cNvPr id="22" name="文字方塊 21">
            <a:extLst>
              <a:ext uri="{FF2B5EF4-FFF2-40B4-BE49-F238E27FC236}">
                <a16:creationId xmlns:a16="http://schemas.microsoft.com/office/drawing/2014/main" id="{A31037F6-8E99-9300-B3B8-4B6F28429EC4}"/>
              </a:ext>
            </a:extLst>
          </p:cNvPr>
          <p:cNvSpPr txBox="1"/>
          <p:nvPr/>
        </p:nvSpPr>
        <p:spPr>
          <a:xfrm>
            <a:off x="4940381" y="6086161"/>
            <a:ext cx="255065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000"/>
              <a:t>人工標記片段示意圖</a:t>
            </a:r>
          </a:p>
        </p:txBody>
      </p:sp>
    </p:spTree>
    <p:extLst>
      <p:ext uri="{BB962C8B-B14F-4D97-AF65-F5344CB8AC3E}">
        <p14:creationId xmlns:p14="http://schemas.microsoft.com/office/powerpoint/2010/main" val="3042486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C3ABBA4B-B90B-43E8-9CFF-1186311E424A}"/>
              </a:ext>
            </a:extLst>
          </p:cNvPr>
          <p:cNvSpPr txBox="1">
            <a:spLocks/>
          </p:cNvSpPr>
          <p:nvPr/>
        </p:nvSpPr>
        <p:spPr>
          <a:xfrm>
            <a:off x="512751" y="331044"/>
            <a:ext cx="11277922" cy="100584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zh-TW" altLang="en-US"/>
              <a:t>基於深度學習之睡眠呼吸中止症檢測</a:t>
            </a:r>
            <a:r>
              <a:rPr lang="en-US" altLang="zh-TW"/>
              <a:t>-</a:t>
            </a:r>
            <a:r>
              <a:rPr lang="zh-TW" altLang="en-US" b="1"/>
              <a:t>設計與實現</a:t>
            </a:r>
          </a:p>
        </p:txBody>
      </p:sp>
      <p:sp>
        <p:nvSpPr>
          <p:cNvPr id="11" name="文字方塊 10">
            <a:extLst>
              <a:ext uri="{FF2B5EF4-FFF2-40B4-BE49-F238E27FC236}">
                <a16:creationId xmlns:a16="http://schemas.microsoft.com/office/drawing/2014/main" id="{E78FF5D0-9539-440A-93B0-0835EC3620AF}"/>
              </a:ext>
            </a:extLst>
          </p:cNvPr>
          <p:cNvSpPr txBox="1"/>
          <p:nvPr/>
        </p:nvSpPr>
        <p:spPr>
          <a:xfrm>
            <a:off x="230475" y="1833652"/>
            <a:ext cx="33382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資料集資訊</a:t>
            </a:r>
          </a:p>
        </p:txBody>
      </p:sp>
      <p:sp>
        <p:nvSpPr>
          <p:cNvPr id="17" name="文字方塊 16">
            <a:extLst>
              <a:ext uri="{FF2B5EF4-FFF2-40B4-BE49-F238E27FC236}">
                <a16:creationId xmlns:a16="http://schemas.microsoft.com/office/drawing/2014/main" id="{03D35113-E6D5-375C-7D69-99C3543514F7}"/>
              </a:ext>
            </a:extLst>
          </p:cNvPr>
          <p:cNvSpPr txBox="1"/>
          <p:nvPr/>
        </p:nvSpPr>
        <p:spPr>
          <a:xfrm>
            <a:off x="859846" y="2459503"/>
            <a:ext cx="10195200" cy="2246769"/>
          </a:xfrm>
          <a:prstGeom prst="rect">
            <a:avLst/>
          </a:prstGeom>
          <a:noFill/>
        </p:spPr>
        <p:txBody>
          <a:bodyPr wrap="square" lIns="91440" tIns="45720" rIns="91440" bIns="45720" rtlCol="0" anchor="t">
            <a:spAutoFit/>
          </a:bodyPr>
          <a:lstStyle/>
          <a:p>
            <a:pPr marL="173736" indent="-173736" algn="just" defTabSz="914400" fontAlgn="base">
              <a:spcBef>
                <a:spcPts val="1200"/>
              </a:spcBef>
              <a:buClr>
                <a:schemeClr val="tx1"/>
              </a:buClr>
              <a:buFont typeface="Arial" panose="020B0604020202020204" pitchFamily="34" charset="0"/>
              <a:buChar char="•"/>
            </a:pPr>
            <a:r>
              <a:rPr lang="zh-TW" altLang="en-US" sz="2400">
                <a:ea typeface="+mn-lt"/>
                <a:cs typeface="+mn-lt"/>
              </a:rPr>
              <a:t>該資料集提供了</a:t>
            </a:r>
            <a:r>
              <a:rPr lang="en-US" altLang="zh-TW" sz="2400">
                <a:ea typeface="+mn-lt"/>
                <a:cs typeface="+mn-lt"/>
              </a:rPr>
              <a:t>70</a:t>
            </a:r>
            <a:r>
              <a:rPr lang="zh-TW" altLang="en-US" sz="2400">
                <a:ea typeface="+mn-lt"/>
                <a:cs typeface="+mn-lt"/>
              </a:rPr>
              <a:t>個人的</a:t>
            </a:r>
            <a:r>
              <a:rPr lang="en-US" altLang="zh-TW" sz="2400" err="1">
                <a:ea typeface="+mn-lt"/>
                <a:cs typeface="+mn-lt"/>
              </a:rPr>
              <a:t>夜間連續記錄</a:t>
            </a:r>
            <a:r>
              <a:rPr lang="zh-TW" altLang="en-US" sz="2400">
                <a:ea typeface="+mn-lt"/>
                <a:cs typeface="+mn-lt"/>
              </a:rPr>
              <a:t>，每人</a:t>
            </a:r>
            <a:r>
              <a:rPr lang="en-US" altLang="zh-TW" sz="2400">
                <a:ea typeface="+mn-lt"/>
                <a:cs typeface="+mn-lt"/>
              </a:rPr>
              <a:t>長度約8小時的ECG訊號</a:t>
            </a:r>
            <a:r>
              <a:rPr lang="zh-TW" sz="2400">
                <a:ea typeface="+mn-lt"/>
                <a:cs typeface="+mn-lt"/>
              </a:rPr>
              <a:t>，做為訓練資料以及測試資料使用</a:t>
            </a:r>
            <a:r>
              <a:rPr lang="zh-TW" altLang="en-US" sz="2400">
                <a:ea typeface="+mn-lt"/>
                <a:cs typeface="+mn-lt"/>
              </a:rPr>
              <a:t>。</a:t>
            </a:r>
            <a:endParaRPr lang="en-US" altLang="zh-TW" sz="2400">
              <a:ea typeface="+mn-lt"/>
              <a:cs typeface="+mn-lt"/>
            </a:endParaRPr>
          </a:p>
          <a:p>
            <a:pPr marL="173736" indent="-173736" algn="just" defTabSz="914400" fontAlgn="base">
              <a:spcBef>
                <a:spcPts val="1200"/>
              </a:spcBef>
              <a:buClr>
                <a:schemeClr val="tx1"/>
              </a:buClr>
              <a:buFont typeface="Arial" panose="020B0604020202020204" pitchFamily="34" charset="0"/>
              <a:buChar char="•"/>
            </a:pPr>
            <a:r>
              <a:rPr lang="zh-TW" altLang="en-US" sz="2400">
                <a:ea typeface="+mn-lt"/>
                <a:cs typeface="+mn-lt"/>
              </a:rPr>
              <a:t>採樣頻率為</a:t>
            </a:r>
            <a:r>
              <a:rPr lang="en-US" altLang="zh-TW" sz="2400">
                <a:ea typeface="+mn-lt"/>
                <a:cs typeface="+mn-lt"/>
              </a:rPr>
              <a:t>100Hz</a:t>
            </a:r>
            <a:r>
              <a:rPr lang="zh-TW" altLang="en-US" sz="2400">
                <a:ea typeface="+mn-lt"/>
                <a:cs typeface="+mn-lt"/>
              </a:rPr>
              <a:t>，每一分鐘得到的資料量為</a:t>
            </a:r>
            <a:r>
              <a:rPr lang="en-US" altLang="zh-TW" sz="2400">
                <a:ea typeface="+mn-lt"/>
                <a:cs typeface="+mn-lt"/>
              </a:rPr>
              <a:t>60</a:t>
            </a:r>
            <a:r>
              <a:rPr lang="zh-TW" altLang="en-US" sz="2400">
                <a:ea typeface="+mn-lt"/>
                <a:cs typeface="+mn-lt"/>
              </a:rPr>
              <a:t>*</a:t>
            </a:r>
            <a:r>
              <a:rPr lang="en-US" altLang="zh-TW" sz="2400">
                <a:ea typeface="+mn-lt"/>
                <a:cs typeface="+mn-lt"/>
              </a:rPr>
              <a:t>100=6000</a:t>
            </a:r>
            <a:r>
              <a:rPr lang="zh-TW" altLang="en-US" sz="2400">
                <a:ea typeface="+mn-lt"/>
                <a:cs typeface="+mn-lt"/>
              </a:rPr>
              <a:t>個採樣，</a:t>
            </a:r>
            <a:r>
              <a:rPr lang="en-US" altLang="zh-TW" sz="2400">
                <a:ea typeface="+mn-lt"/>
                <a:cs typeface="+mn-lt"/>
              </a:rPr>
              <a:t>70</a:t>
            </a:r>
            <a:r>
              <a:rPr lang="zh-TW" altLang="en-US" sz="2400">
                <a:ea typeface="+mn-lt"/>
                <a:cs typeface="+mn-lt"/>
              </a:rPr>
              <a:t>個人錄製的總時間長度為</a:t>
            </a:r>
            <a:r>
              <a:rPr lang="en-US" altLang="zh-TW" sz="2400">
                <a:ea typeface="+mn-lt"/>
                <a:cs typeface="+mn-lt"/>
              </a:rPr>
              <a:t>33778</a:t>
            </a:r>
            <a:r>
              <a:rPr lang="zh-TW" altLang="en-US" sz="2400">
                <a:ea typeface="+mn-lt"/>
                <a:cs typeface="+mn-lt"/>
              </a:rPr>
              <a:t>分鐘。</a:t>
            </a:r>
            <a:endParaRPr lang="en-US" altLang="zh-TW" sz="2400">
              <a:ea typeface="+mn-lt"/>
              <a:cs typeface="+mn-lt"/>
            </a:endParaRPr>
          </a:p>
          <a:p>
            <a:pPr marL="173736" indent="-173736" algn="just" defTabSz="914400" fontAlgn="base">
              <a:spcBef>
                <a:spcPts val="1200"/>
              </a:spcBef>
              <a:buClr>
                <a:schemeClr val="tx1"/>
              </a:buClr>
              <a:buFont typeface="Arial" panose="020B0604020202020204" pitchFamily="34" charset="0"/>
              <a:buChar char="•"/>
            </a:pPr>
            <a:r>
              <a:rPr lang="zh-TW" altLang="en-US" sz="2400">
                <a:ea typeface="+mn-lt"/>
                <a:cs typeface="+mn-lt"/>
              </a:rPr>
              <a:t>總資料量為</a:t>
            </a:r>
            <a:r>
              <a:rPr lang="en-US" altLang="zh-TW" sz="2400">
                <a:ea typeface="+mn-lt"/>
                <a:cs typeface="+mn-lt"/>
              </a:rPr>
              <a:t>33778</a:t>
            </a:r>
            <a:r>
              <a:rPr lang="zh-TW" altLang="en-US" sz="2400">
                <a:ea typeface="+mn-lt"/>
                <a:cs typeface="+mn-lt"/>
              </a:rPr>
              <a:t>*</a:t>
            </a:r>
            <a:r>
              <a:rPr lang="en-US" altLang="zh-TW" sz="2400">
                <a:ea typeface="+mn-lt"/>
                <a:cs typeface="+mn-lt"/>
              </a:rPr>
              <a:t>6000=202,668,000</a:t>
            </a:r>
            <a:r>
              <a:rPr lang="zh-TW" altLang="en-US" sz="2400">
                <a:ea typeface="+mn-lt"/>
                <a:cs typeface="+mn-lt"/>
              </a:rPr>
              <a:t>個採樣</a:t>
            </a:r>
            <a:r>
              <a:rPr lang="zh-TW" sz="2400">
                <a:ea typeface="+mn-lt"/>
                <a:cs typeface="+mn-lt"/>
              </a:rPr>
              <a:t>。</a:t>
            </a:r>
            <a:endParaRPr lang="en-US" altLang="zh-TW" sz="2400">
              <a:ea typeface="+mn-lt"/>
              <a:cs typeface="+mn-lt"/>
            </a:endParaRPr>
          </a:p>
        </p:txBody>
      </p:sp>
      <p:graphicFrame>
        <p:nvGraphicFramePr>
          <p:cNvPr id="8" name="表格 7">
            <a:extLst>
              <a:ext uri="{FF2B5EF4-FFF2-40B4-BE49-F238E27FC236}">
                <a16:creationId xmlns:a16="http://schemas.microsoft.com/office/drawing/2014/main" id="{796165AD-0BDE-7C95-B920-91A09EF84581}"/>
              </a:ext>
            </a:extLst>
          </p:cNvPr>
          <p:cNvGraphicFramePr>
            <a:graphicFrameLocks noGrp="1"/>
          </p:cNvGraphicFramePr>
          <p:nvPr>
            <p:extLst>
              <p:ext uri="{D42A27DB-BD31-4B8C-83A1-F6EECF244321}">
                <p14:modId xmlns:p14="http://schemas.microsoft.com/office/powerpoint/2010/main" val="3075656724"/>
              </p:ext>
            </p:extLst>
          </p:nvPr>
        </p:nvGraphicFramePr>
        <p:xfrm>
          <a:off x="3313407" y="4870458"/>
          <a:ext cx="5288077" cy="1200329"/>
        </p:xfrm>
        <a:graphic>
          <a:graphicData uri="http://schemas.openxmlformats.org/drawingml/2006/table">
            <a:tbl>
              <a:tblPr firstRow="1" bandRow="1">
                <a:tableStyleId>{5C22544A-7EE6-4342-B048-85BDC9FD1C3A}</a:tableStyleId>
              </a:tblPr>
              <a:tblGrid>
                <a:gridCol w="1650686">
                  <a:extLst>
                    <a:ext uri="{9D8B030D-6E8A-4147-A177-3AD203B41FA5}">
                      <a16:colId xmlns:a16="http://schemas.microsoft.com/office/drawing/2014/main" val="983745535"/>
                    </a:ext>
                  </a:extLst>
                </a:gridCol>
                <a:gridCol w="1787689">
                  <a:extLst>
                    <a:ext uri="{9D8B030D-6E8A-4147-A177-3AD203B41FA5}">
                      <a16:colId xmlns:a16="http://schemas.microsoft.com/office/drawing/2014/main" val="982847211"/>
                    </a:ext>
                  </a:extLst>
                </a:gridCol>
                <a:gridCol w="1849702">
                  <a:extLst>
                    <a:ext uri="{9D8B030D-6E8A-4147-A177-3AD203B41FA5}">
                      <a16:colId xmlns:a16="http://schemas.microsoft.com/office/drawing/2014/main" val="665873098"/>
                    </a:ext>
                  </a:extLst>
                </a:gridCol>
              </a:tblGrid>
              <a:tr h="658721">
                <a:tc>
                  <a:txBody>
                    <a:bodyPr/>
                    <a:lstStyle/>
                    <a:p>
                      <a:pPr algn="ctr" fontAlgn="base"/>
                      <a:r>
                        <a:rPr lang="zh-TW" altLang="en-US" sz="1400">
                          <a:effectLst/>
                        </a:rPr>
                        <a:t>總錄製時長</a:t>
                      </a:r>
                      <a:r>
                        <a:rPr lang="en-US" altLang="zh-TW" sz="1400">
                          <a:effectLst/>
                        </a:rPr>
                        <a:t>(</a:t>
                      </a:r>
                      <a:r>
                        <a:rPr lang="zh-TW" altLang="en-US" sz="1400">
                          <a:effectLst/>
                        </a:rPr>
                        <a:t>分鐘</a:t>
                      </a:r>
                      <a:r>
                        <a:rPr lang="en-US" altLang="zh-TW" sz="1400">
                          <a:effectLst/>
                        </a:rPr>
                        <a:t>)</a:t>
                      </a:r>
                      <a:r>
                        <a:rPr lang="zh-TW" altLang="en-US" sz="1400">
                          <a:effectLst/>
                        </a:rPr>
                        <a:t>​</a:t>
                      </a:r>
                      <a:endParaRPr lang="zh-TW" altLang="en-US" sz="1400" b="1">
                        <a:solidFill>
                          <a:srgbClr val="FFFFFF"/>
                        </a:solidFill>
                        <a:effectLst/>
                      </a:endParaRPr>
                    </a:p>
                  </a:txBody>
                  <a:tcPr anchor="ctr"/>
                </a:tc>
                <a:tc>
                  <a:txBody>
                    <a:bodyPr/>
                    <a:lstStyle/>
                    <a:p>
                      <a:pPr algn="ctr" fontAlgn="base"/>
                      <a:r>
                        <a:rPr lang="zh-TW" altLang="en-US" sz="1400">
                          <a:effectLst/>
                        </a:rPr>
                        <a:t>每分鐘資料量​</a:t>
                      </a:r>
                      <a:r>
                        <a:rPr lang="en-US" altLang="zh-TW" sz="1400">
                          <a:effectLst/>
                        </a:rPr>
                        <a:t>(</a:t>
                      </a:r>
                      <a:r>
                        <a:rPr lang="zh-TW" altLang="en-US" sz="1400">
                          <a:effectLst/>
                        </a:rPr>
                        <a:t>採樣</a:t>
                      </a:r>
                      <a:r>
                        <a:rPr lang="en-US" altLang="zh-TW" sz="1400">
                          <a:effectLst/>
                        </a:rPr>
                        <a:t>)</a:t>
                      </a:r>
                      <a:endParaRPr lang="zh-TW" altLang="en-US" sz="1400" b="1">
                        <a:solidFill>
                          <a:srgbClr val="FFFFFF"/>
                        </a:solidFill>
                        <a:effectLst/>
                      </a:endParaRPr>
                    </a:p>
                  </a:txBody>
                  <a:tcPr anchor="ctr"/>
                </a:tc>
                <a:tc>
                  <a:txBody>
                    <a:bodyPr/>
                    <a:lstStyle/>
                    <a:p>
                      <a:pPr algn="ctr" fontAlgn="base"/>
                      <a:r>
                        <a:rPr lang="zh-TW" altLang="en-US" sz="1400">
                          <a:effectLst/>
                        </a:rPr>
                        <a:t>總資料量</a:t>
                      </a:r>
                      <a:r>
                        <a:rPr lang="en-US" altLang="zh-TW" sz="1400">
                          <a:effectLst/>
                        </a:rPr>
                        <a:t>(</a:t>
                      </a:r>
                      <a:r>
                        <a:rPr lang="zh-TW" altLang="en-US" sz="1400">
                          <a:effectLst/>
                        </a:rPr>
                        <a:t>採樣</a:t>
                      </a:r>
                      <a:r>
                        <a:rPr lang="en-US" altLang="zh-TW" sz="1400">
                          <a:effectLst/>
                        </a:rPr>
                        <a:t>)</a:t>
                      </a:r>
                      <a:endParaRPr lang="zh-TW" altLang="en-US" sz="1400" b="1">
                        <a:solidFill>
                          <a:srgbClr val="FFFFFF"/>
                        </a:solidFill>
                        <a:effectLst/>
                      </a:endParaRPr>
                    </a:p>
                  </a:txBody>
                  <a:tcPr anchor="ctr"/>
                </a:tc>
                <a:extLst>
                  <a:ext uri="{0D108BD9-81ED-4DB2-BD59-A6C34878D82A}">
                    <a16:rowId xmlns:a16="http://schemas.microsoft.com/office/drawing/2014/main" val="2552582121"/>
                  </a:ext>
                </a:extLst>
              </a:tr>
              <a:tr h="541608">
                <a:tc>
                  <a:txBody>
                    <a:bodyPr/>
                    <a:lstStyle/>
                    <a:p>
                      <a:pPr algn="ctr" fontAlgn="base"/>
                      <a:r>
                        <a:rPr lang="en-US" sz="1400">
                          <a:effectLst/>
                        </a:rPr>
                        <a:t>33</a:t>
                      </a:r>
                      <a:r>
                        <a:rPr lang="en-US" altLang="zh-TW" sz="1400">
                          <a:effectLst/>
                        </a:rPr>
                        <a:t>7</a:t>
                      </a:r>
                      <a:r>
                        <a:rPr lang="en-US" sz="1400">
                          <a:effectLst/>
                        </a:rPr>
                        <a:t>78</a:t>
                      </a:r>
                      <a:r>
                        <a:rPr lang="en-US" altLang="zh-TW" sz="1400">
                          <a:effectLst/>
                        </a:rPr>
                        <a:t>​</a:t>
                      </a:r>
                    </a:p>
                  </a:txBody>
                  <a:tcPr anchor="ctr"/>
                </a:tc>
                <a:tc>
                  <a:txBody>
                    <a:bodyPr/>
                    <a:lstStyle/>
                    <a:p>
                      <a:pPr algn="ctr" fontAlgn="base"/>
                      <a:r>
                        <a:rPr lang="en-US" altLang="zh-TW" sz="1400">
                          <a:effectLst/>
                        </a:rPr>
                        <a:t>6000</a:t>
                      </a:r>
                    </a:p>
                  </a:txBody>
                  <a:tcPr anchor="ctr"/>
                </a:tc>
                <a:tc>
                  <a:txBody>
                    <a:bodyPr/>
                    <a:lstStyle/>
                    <a:p>
                      <a:pPr algn="ctr" fontAlgn="base"/>
                      <a:r>
                        <a:rPr lang="en-US" altLang="zh-TW" sz="1400">
                          <a:ea typeface="+mn-lt"/>
                          <a:cs typeface="+mn-lt"/>
                        </a:rPr>
                        <a:t>202,668,000</a:t>
                      </a:r>
                      <a:endParaRPr lang="en-US" altLang="zh-TW" sz="1400">
                        <a:effectLst/>
                      </a:endParaRPr>
                    </a:p>
                  </a:txBody>
                  <a:tcPr anchor="ctr"/>
                </a:tc>
                <a:extLst>
                  <a:ext uri="{0D108BD9-81ED-4DB2-BD59-A6C34878D82A}">
                    <a16:rowId xmlns:a16="http://schemas.microsoft.com/office/drawing/2014/main" val="4238856329"/>
                  </a:ext>
                </a:extLst>
              </a:tr>
            </a:tbl>
          </a:graphicData>
        </a:graphic>
      </p:graphicFrame>
    </p:spTree>
    <p:extLst>
      <p:ext uri="{BB962C8B-B14F-4D97-AF65-F5344CB8AC3E}">
        <p14:creationId xmlns:p14="http://schemas.microsoft.com/office/powerpoint/2010/main" val="381244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C3ABBA4B-B90B-43E8-9CFF-1186311E424A}"/>
              </a:ext>
            </a:extLst>
          </p:cNvPr>
          <p:cNvSpPr txBox="1">
            <a:spLocks/>
          </p:cNvSpPr>
          <p:nvPr/>
        </p:nvSpPr>
        <p:spPr>
          <a:xfrm>
            <a:off x="512751" y="331044"/>
            <a:ext cx="11277922" cy="100584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zh-TW" altLang="en-US"/>
              <a:t>基於深度學習之睡眠呼吸中止症檢測</a:t>
            </a:r>
            <a:r>
              <a:rPr lang="en-US" altLang="zh-TW"/>
              <a:t>-</a:t>
            </a:r>
            <a:r>
              <a:rPr lang="zh-TW" altLang="en-US" b="1"/>
              <a:t>設計與實現</a:t>
            </a:r>
          </a:p>
        </p:txBody>
      </p:sp>
      <p:sp>
        <p:nvSpPr>
          <p:cNvPr id="11" name="文字方塊 10">
            <a:extLst>
              <a:ext uri="{FF2B5EF4-FFF2-40B4-BE49-F238E27FC236}">
                <a16:creationId xmlns:a16="http://schemas.microsoft.com/office/drawing/2014/main" id="{E78FF5D0-9539-440A-93B0-0835EC3620AF}"/>
              </a:ext>
            </a:extLst>
          </p:cNvPr>
          <p:cNvSpPr txBox="1"/>
          <p:nvPr/>
        </p:nvSpPr>
        <p:spPr>
          <a:xfrm>
            <a:off x="230474" y="1833652"/>
            <a:ext cx="423484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70位受試者夜間ECG訊號</a:t>
            </a:r>
          </a:p>
        </p:txBody>
      </p:sp>
      <p:pic>
        <p:nvPicPr>
          <p:cNvPr id="7" name="圖片 7" descr="一張含有 桌 的圖片&#10;&#10;自動產生的描述">
            <a:extLst>
              <a:ext uri="{FF2B5EF4-FFF2-40B4-BE49-F238E27FC236}">
                <a16:creationId xmlns:a16="http://schemas.microsoft.com/office/drawing/2014/main" id="{AFB1D2FA-CB1A-E808-8787-75B459464765}"/>
              </a:ext>
            </a:extLst>
          </p:cNvPr>
          <p:cNvPicPr>
            <a:picLocks noChangeAspect="1"/>
          </p:cNvPicPr>
          <p:nvPr/>
        </p:nvPicPr>
        <p:blipFill>
          <a:blip r:embed="rId2"/>
          <a:stretch>
            <a:fillRect/>
          </a:stretch>
        </p:blipFill>
        <p:spPr>
          <a:xfrm>
            <a:off x="7823057" y="1900882"/>
            <a:ext cx="4368148" cy="4737990"/>
          </a:xfrm>
          <a:prstGeom prst="rect">
            <a:avLst/>
          </a:prstGeom>
        </p:spPr>
      </p:pic>
      <p:sp>
        <p:nvSpPr>
          <p:cNvPr id="4" name="文字方塊 3">
            <a:extLst>
              <a:ext uri="{FF2B5EF4-FFF2-40B4-BE49-F238E27FC236}">
                <a16:creationId xmlns:a16="http://schemas.microsoft.com/office/drawing/2014/main" id="{C3D7DBF1-AC6E-D736-6E95-B75276DC24DF}"/>
              </a:ext>
            </a:extLst>
          </p:cNvPr>
          <p:cNvSpPr txBox="1"/>
          <p:nvPr/>
        </p:nvSpPr>
        <p:spPr>
          <a:xfrm>
            <a:off x="852209" y="2566269"/>
            <a:ext cx="7010627" cy="1743087"/>
          </a:xfrm>
          <a:prstGeom prst="rect">
            <a:avLst/>
          </a:prstGeom>
          <a:noFill/>
        </p:spPr>
        <p:txBody>
          <a:bodyPr wrap="square" lIns="91440" tIns="45720" rIns="91440" bIns="45720" rtlCol="0" anchor="t">
            <a:spAutoFit/>
          </a:bodyPr>
          <a:lstStyle/>
          <a:p>
            <a:pPr marL="173355" indent="-173355" algn="just" defTabSz="914400" fontAlgn="base">
              <a:spcBef>
                <a:spcPts val="1200"/>
              </a:spcBef>
              <a:buClr>
                <a:schemeClr val="tx1"/>
              </a:buClr>
              <a:buFont typeface="Arial" panose="020B0604020202020204" pitchFamily="34" charset="0"/>
              <a:buChar char="•"/>
            </a:pPr>
            <a:r>
              <a:rPr lang="en-US" altLang="zh-TW" sz="2400">
                <a:ea typeface="+mn-lt"/>
                <a:cs typeface="+mn-lt"/>
              </a:rPr>
              <a:t>AHI(Apnea Hypopnea Index)</a:t>
            </a:r>
            <a:r>
              <a:rPr lang="en-US" altLang="zh-TW" sz="2400" err="1">
                <a:ea typeface="+mn-lt"/>
                <a:cs typeface="+mn-lt"/>
              </a:rPr>
              <a:t>指數為：一小時內發生的呼吸中止次數</a:t>
            </a:r>
            <a:r>
              <a:rPr lang="en-US" altLang="zh-TW" sz="2400">
                <a:ea typeface="+mn-lt"/>
                <a:cs typeface="+mn-lt"/>
              </a:rPr>
              <a:t>(AI)+</a:t>
            </a:r>
            <a:r>
              <a:rPr lang="en-US" altLang="zh-TW" sz="2400" err="1">
                <a:ea typeface="+mn-lt"/>
                <a:cs typeface="+mn-lt"/>
              </a:rPr>
              <a:t>呼吸障礙次數</a:t>
            </a:r>
            <a:r>
              <a:rPr lang="en-US" altLang="zh-TW" sz="2400">
                <a:ea typeface="+mn-lt"/>
                <a:cs typeface="+mn-lt"/>
              </a:rPr>
              <a:t>(HI)。</a:t>
            </a:r>
            <a:endParaRPr lang="zh-TW" altLang="en-US" sz="2400">
              <a:ea typeface="+mn-lt"/>
              <a:cs typeface="+mn-lt"/>
            </a:endParaRPr>
          </a:p>
          <a:p>
            <a:pPr marL="173355" indent="-173355" algn="just" defTabSz="914400">
              <a:spcBef>
                <a:spcPts val="1200"/>
              </a:spcBef>
              <a:buClr>
                <a:srgbClr val="000000"/>
              </a:buClr>
              <a:buFont typeface="Arial" panose="020B0604020202020204" pitchFamily="34" charset="0"/>
              <a:buChar char="•"/>
            </a:pPr>
            <a:r>
              <a:rPr lang="en-US" altLang="zh-TW" sz="2400" err="1">
                <a:ea typeface="+mn-lt"/>
                <a:cs typeface="+mn-lt"/>
              </a:rPr>
              <a:t>醫學上的睡眠呼吸中止症嚴重程度會依此指數判定</a:t>
            </a:r>
            <a:r>
              <a:rPr lang="zh-TW" sz="2400">
                <a:ea typeface="+mn-lt"/>
                <a:cs typeface="+mn-lt"/>
              </a:rPr>
              <a:t>。</a:t>
            </a:r>
            <a:endParaRPr lang="zh-TW" altLang="en-US" sz="2400">
              <a:ea typeface="+mn-lt"/>
              <a:cs typeface="+mn-lt"/>
            </a:endParaRPr>
          </a:p>
        </p:txBody>
      </p:sp>
      <p:pic>
        <p:nvPicPr>
          <p:cNvPr id="5" name="圖片 7" descr="一張含有 文字 的圖片&#10;&#10;自動產生的描述">
            <a:extLst>
              <a:ext uri="{FF2B5EF4-FFF2-40B4-BE49-F238E27FC236}">
                <a16:creationId xmlns:a16="http://schemas.microsoft.com/office/drawing/2014/main" id="{1CF0FF30-1281-19C7-1D56-99F98BFF9199}"/>
              </a:ext>
            </a:extLst>
          </p:cNvPr>
          <p:cNvPicPr>
            <a:picLocks noChangeAspect="1"/>
          </p:cNvPicPr>
          <p:nvPr/>
        </p:nvPicPr>
        <p:blipFill>
          <a:blip r:embed="rId3"/>
          <a:stretch>
            <a:fillRect/>
          </a:stretch>
        </p:blipFill>
        <p:spPr>
          <a:xfrm>
            <a:off x="1997848" y="4093464"/>
            <a:ext cx="4270227" cy="2067429"/>
          </a:xfrm>
          <a:prstGeom prst="rect">
            <a:avLst/>
          </a:prstGeom>
        </p:spPr>
      </p:pic>
      <p:sp>
        <p:nvSpPr>
          <p:cNvPr id="2" name="矩形 1">
            <a:extLst>
              <a:ext uri="{FF2B5EF4-FFF2-40B4-BE49-F238E27FC236}">
                <a16:creationId xmlns:a16="http://schemas.microsoft.com/office/drawing/2014/main" id="{D3F92569-1CA6-39B6-E4F5-BECA613500BD}"/>
              </a:ext>
            </a:extLst>
          </p:cNvPr>
          <p:cNvSpPr/>
          <p:nvPr/>
        </p:nvSpPr>
        <p:spPr>
          <a:xfrm>
            <a:off x="9536773" y="1837985"/>
            <a:ext cx="804719" cy="4799222"/>
          </a:xfrm>
          <a:prstGeom prst="rect">
            <a:avLst/>
          </a:prstGeom>
          <a:noFill/>
          <a:ln>
            <a:solidFill>
              <a:srgbClr val="F5050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Tree>
    <p:extLst>
      <p:ext uri="{BB962C8B-B14F-4D97-AF65-F5344CB8AC3E}">
        <p14:creationId xmlns:p14="http://schemas.microsoft.com/office/powerpoint/2010/main" val="631888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C3ABBA4B-B90B-43E8-9CFF-1186311E424A}"/>
              </a:ext>
            </a:extLst>
          </p:cNvPr>
          <p:cNvSpPr txBox="1">
            <a:spLocks/>
          </p:cNvSpPr>
          <p:nvPr/>
        </p:nvSpPr>
        <p:spPr>
          <a:xfrm>
            <a:off x="512751" y="331044"/>
            <a:ext cx="11277922" cy="100584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zh-TW" altLang="en-US"/>
              <a:t>基於深度學習之睡眠呼吸中止症檢測</a:t>
            </a:r>
            <a:r>
              <a:rPr lang="en-US" altLang="zh-TW"/>
              <a:t>-</a:t>
            </a:r>
            <a:r>
              <a:rPr lang="zh-TW" altLang="en-US" b="1"/>
              <a:t>設計與實現</a:t>
            </a:r>
          </a:p>
        </p:txBody>
      </p:sp>
      <p:sp>
        <p:nvSpPr>
          <p:cNvPr id="11" name="文字方塊 10">
            <a:extLst>
              <a:ext uri="{FF2B5EF4-FFF2-40B4-BE49-F238E27FC236}">
                <a16:creationId xmlns:a16="http://schemas.microsoft.com/office/drawing/2014/main" id="{E78FF5D0-9539-440A-93B0-0835EC3620AF}"/>
              </a:ext>
            </a:extLst>
          </p:cNvPr>
          <p:cNvSpPr txBox="1"/>
          <p:nvPr/>
        </p:nvSpPr>
        <p:spPr>
          <a:xfrm>
            <a:off x="230474" y="1833652"/>
            <a:ext cx="423484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AI(Apnea Index)</a:t>
            </a:r>
          </a:p>
        </p:txBody>
      </p:sp>
      <p:sp>
        <p:nvSpPr>
          <p:cNvPr id="4" name="文字方塊 3">
            <a:extLst>
              <a:ext uri="{FF2B5EF4-FFF2-40B4-BE49-F238E27FC236}">
                <a16:creationId xmlns:a16="http://schemas.microsoft.com/office/drawing/2014/main" id="{C3D7DBF1-AC6E-D736-6E95-B75276DC24DF}"/>
              </a:ext>
            </a:extLst>
          </p:cNvPr>
          <p:cNvSpPr txBox="1"/>
          <p:nvPr/>
        </p:nvSpPr>
        <p:spPr>
          <a:xfrm>
            <a:off x="878727" y="2588599"/>
            <a:ext cx="9860451" cy="1723549"/>
          </a:xfrm>
          <a:prstGeom prst="rect">
            <a:avLst/>
          </a:prstGeom>
          <a:noFill/>
        </p:spPr>
        <p:txBody>
          <a:bodyPr wrap="square" lIns="91440" tIns="45720" rIns="91440" bIns="45720" rtlCol="0" anchor="t">
            <a:spAutoFit/>
          </a:bodyPr>
          <a:lstStyle/>
          <a:p>
            <a:pPr marL="173355" indent="-173355" algn="just" defTabSz="914400" fontAlgn="base">
              <a:spcBef>
                <a:spcPts val="1200"/>
              </a:spcBef>
              <a:buClr>
                <a:schemeClr val="tx1"/>
              </a:buClr>
              <a:buFont typeface="Arial" panose="020B0604020202020204" pitchFamily="34" charset="0"/>
              <a:buChar char="•"/>
            </a:pPr>
            <a:r>
              <a:rPr lang="en-US" altLang="zh-TW" sz="2400" err="1">
                <a:ea typeface="+mn-lt"/>
                <a:cs typeface="+mn-lt"/>
              </a:rPr>
              <a:t>呼吸障礙</a:t>
            </a:r>
            <a:r>
              <a:rPr lang="en-US" altLang="zh-TW" sz="2400">
                <a:ea typeface="+mn-lt"/>
                <a:cs typeface="+mn-lt"/>
              </a:rPr>
              <a:t>(Hypopnea)</a:t>
            </a:r>
            <a:r>
              <a:rPr lang="en-US" altLang="zh-TW" sz="2400" err="1">
                <a:ea typeface="+mn-lt"/>
                <a:cs typeface="+mn-lt"/>
              </a:rPr>
              <a:t>是呼吸氣通量不足導致，並不會造成心電訊號的變化，因此我們只能辦別呼吸中止</a:t>
            </a:r>
            <a:r>
              <a:rPr lang="en-US" altLang="zh-TW" sz="2400">
                <a:ea typeface="+mn-lt"/>
                <a:cs typeface="+mn-lt"/>
              </a:rPr>
              <a:t>(Apnea)</a:t>
            </a:r>
            <a:r>
              <a:rPr lang="en-US" altLang="zh-TW" sz="2400" err="1">
                <a:ea typeface="+mn-lt"/>
                <a:cs typeface="+mn-lt"/>
              </a:rPr>
              <a:t>的事件</a:t>
            </a:r>
            <a:r>
              <a:rPr lang="en-US" altLang="zh-TW" sz="2400">
                <a:ea typeface="+mn-lt"/>
                <a:cs typeface="+mn-lt"/>
              </a:rPr>
              <a:t>。</a:t>
            </a:r>
            <a:endParaRPr lang="zh-TW" altLang="en-US"/>
          </a:p>
          <a:p>
            <a:pPr marL="173355" indent="-173355" algn="just" defTabSz="914400">
              <a:spcBef>
                <a:spcPts val="1200"/>
              </a:spcBef>
              <a:buClr>
                <a:srgbClr val="000000"/>
              </a:buClr>
              <a:buFont typeface="Arial" panose="020B0604020202020204" pitchFamily="34" charset="0"/>
              <a:buChar char="•"/>
            </a:pPr>
            <a:r>
              <a:rPr lang="en-US" altLang="zh-TW" sz="2400" err="1">
                <a:ea typeface="+mn-lt"/>
                <a:cs typeface="+mn-lt"/>
              </a:rPr>
              <a:t>在檢測結束後，會提供患者睡眠期間，每小時平均發生的呼吸中止次數，也就是AI</a:t>
            </a:r>
            <a:r>
              <a:rPr lang="en-US" altLang="zh-TW" sz="2400">
                <a:ea typeface="+mn-lt"/>
                <a:cs typeface="+mn-lt"/>
              </a:rPr>
              <a:t>(Apnea Index)</a:t>
            </a:r>
            <a:r>
              <a:rPr lang="en-US" altLang="zh-TW" sz="2400" err="1">
                <a:ea typeface="+mn-lt"/>
                <a:cs typeface="+mn-lt"/>
              </a:rPr>
              <a:t>指數</a:t>
            </a:r>
            <a:r>
              <a:rPr lang="en-US" altLang="zh-TW" sz="2000">
                <a:ea typeface="+mn-lt"/>
                <a:cs typeface="+mn-lt"/>
              </a:rPr>
              <a:t>。</a:t>
            </a:r>
            <a:endParaRPr lang="en-US"/>
          </a:p>
        </p:txBody>
      </p:sp>
    </p:spTree>
    <p:extLst>
      <p:ext uri="{BB962C8B-B14F-4D97-AF65-F5344CB8AC3E}">
        <p14:creationId xmlns:p14="http://schemas.microsoft.com/office/powerpoint/2010/main" val="3151945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a:bodyPr>
          <a:lstStyle/>
          <a:p>
            <a:r>
              <a:rPr lang="en-US" altLang="zh-TW" sz="4000" b="1"/>
              <a:t>Agenda</a:t>
            </a:r>
            <a:endParaRPr lang="zh-TW" altLang="en-US" sz="4000" b="1"/>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a:lstStyle/>
          <a:p>
            <a:r>
              <a:rPr lang="zh-TW" altLang="en-US" b="1">
                <a:solidFill>
                  <a:schemeClr val="bg1">
                    <a:lumMod val="75000"/>
                  </a:schemeClr>
                </a:solidFill>
              </a:rPr>
              <a:t>作品概述</a:t>
            </a:r>
          </a:p>
          <a:p>
            <a:r>
              <a:rPr lang="zh-TW" altLang="en-US" b="1">
                <a:solidFill>
                  <a:schemeClr val="bg1">
                    <a:lumMod val="75000"/>
                  </a:schemeClr>
                </a:solidFill>
              </a:rPr>
              <a:t>難點與創新</a:t>
            </a:r>
          </a:p>
          <a:p>
            <a:r>
              <a:rPr lang="zh-TW" altLang="en-US" b="1">
                <a:solidFill>
                  <a:schemeClr val="bg1">
                    <a:lumMod val="75000"/>
                  </a:schemeClr>
                </a:solidFill>
              </a:rPr>
              <a:t>設計與實現</a:t>
            </a:r>
            <a:endParaRPr lang="en-US" altLang="zh-TW" b="1">
              <a:solidFill>
                <a:schemeClr val="bg1">
                  <a:lumMod val="75000"/>
                </a:schemeClr>
              </a:solidFill>
            </a:endParaRPr>
          </a:p>
          <a:p>
            <a:r>
              <a:rPr lang="zh-TW" altLang="en-US" b="1"/>
              <a:t>作品進度</a:t>
            </a:r>
            <a:endParaRPr lang="en-US" altLang="zh-TW" b="1"/>
          </a:p>
          <a:p>
            <a:r>
              <a:rPr lang="zh-TW" altLang="en-US" b="1">
                <a:solidFill>
                  <a:schemeClr val="bg1">
                    <a:lumMod val="75000"/>
                  </a:schemeClr>
                </a:solidFill>
              </a:rPr>
              <a:t>測試結果</a:t>
            </a:r>
          </a:p>
          <a:p>
            <a:r>
              <a:rPr lang="zh-TW" altLang="en-US" b="1">
                <a:solidFill>
                  <a:schemeClr val="bg1">
                    <a:lumMod val="75000"/>
                  </a:schemeClr>
                </a:solidFill>
              </a:rPr>
              <a:t>總結展望</a:t>
            </a:r>
          </a:p>
          <a:p>
            <a:pPr marL="0" indent="0">
              <a:buNone/>
            </a:pPr>
            <a:endParaRPr lang="zh-TW" altLang="en-US" b="1">
              <a:solidFill>
                <a:schemeClr val="bg1">
                  <a:lumMod val="75000"/>
                </a:schemeClr>
              </a:solidFill>
            </a:endParaRPr>
          </a:p>
        </p:txBody>
      </p:sp>
    </p:spTree>
    <p:custDataLst>
      <p:tags r:id="rId1"/>
    </p:custDataLst>
    <p:extLst>
      <p:ext uri="{BB962C8B-B14F-4D97-AF65-F5344CB8AC3E}">
        <p14:creationId xmlns:p14="http://schemas.microsoft.com/office/powerpoint/2010/main" val="2467581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a:bodyPr>
          <a:lstStyle/>
          <a:p>
            <a:r>
              <a:rPr lang="en-US" altLang="zh-TW" sz="4000" b="1"/>
              <a:t>Agenda</a:t>
            </a:r>
            <a:endParaRPr lang="zh-TW" altLang="en-US" sz="4000" b="1"/>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a:lstStyle/>
          <a:p>
            <a:r>
              <a:rPr lang="zh-TW" altLang="en-US"/>
              <a:t>作品概述</a:t>
            </a:r>
          </a:p>
          <a:p>
            <a:r>
              <a:rPr lang="zh-TW" altLang="en-US"/>
              <a:t>難點與創新</a:t>
            </a:r>
          </a:p>
          <a:p>
            <a:r>
              <a:rPr lang="zh-TW" altLang="en-US"/>
              <a:t>設計與實現</a:t>
            </a:r>
            <a:endParaRPr lang="en-US" altLang="zh-TW"/>
          </a:p>
          <a:p>
            <a:r>
              <a:rPr lang="zh-TW" altLang="en-US"/>
              <a:t>作品進度</a:t>
            </a:r>
            <a:endParaRPr lang="en-US" altLang="zh-TW"/>
          </a:p>
          <a:p>
            <a:r>
              <a:rPr lang="zh-TW" altLang="en-US"/>
              <a:t>測試結果</a:t>
            </a:r>
          </a:p>
          <a:p>
            <a:r>
              <a:rPr lang="zh-TW" altLang="en-US"/>
              <a:t>總結展望</a:t>
            </a:r>
          </a:p>
          <a:p>
            <a:endParaRPr lang="zh-TW" altLang="en-US"/>
          </a:p>
          <a:p>
            <a:pPr marL="0" indent="0">
              <a:buNone/>
            </a:pPr>
            <a:endParaRPr lang="zh-TW" altLang="en-US"/>
          </a:p>
        </p:txBody>
      </p:sp>
    </p:spTree>
    <p:custDataLst>
      <p:tags r:id="rId1"/>
    </p:custDataLst>
    <p:extLst>
      <p:ext uri="{BB962C8B-B14F-4D97-AF65-F5344CB8AC3E}">
        <p14:creationId xmlns:p14="http://schemas.microsoft.com/office/powerpoint/2010/main" val="3806815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696A822-9418-427A-A7DD-F7D4CF8952B5}"/>
              </a:ext>
            </a:extLst>
          </p:cNvPr>
          <p:cNvSpPr txBox="1"/>
          <p:nvPr/>
        </p:nvSpPr>
        <p:spPr>
          <a:xfrm>
            <a:off x="859847" y="2459504"/>
            <a:ext cx="10306800" cy="1200329"/>
          </a:xfrm>
          <a:prstGeom prst="rect">
            <a:avLst/>
          </a:prstGeom>
          <a:noFill/>
        </p:spPr>
        <p:txBody>
          <a:bodyPr wrap="square" lIns="91440" tIns="45720" rIns="91440" bIns="45720" rtlCol="0" anchor="t">
            <a:spAutoFit/>
          </a:bodyPr>
          <a:lstStyle/>
          <a:p>
            <a:pPr marL="173355" indent="-173355" algn="just" defTabSz="914400" fontAlgn="base">
              <a:spcBef>
                <a:spcPts val="1200"/>
              </a:spcBef>
              <a:buClr>
                <a:schemeClr val="tx1"/>
              </a:buClr>
              <a:buFont typeface="Arial" panose="020B0604020202020204" pitchFamily="34" charset="0"/>
              <a:buChar char="•"/>
            </a:pPr>
            <a:r>
              <a:rPr lang="zh-TW" altLang="zh-TW" sz="2400">
                <a:ea typeface="+mn-lt"/>
                <a:cs typeface="+mn-lt"/>
              </a:rPr>
              <a:t>使用開源資料庫的</a:t>
            </a:r>
            <a:r>
              <a:rPr lang="en-US" altLang="zh-TW" sz="2400">
                <a:ea typeface="+mn-lt"/>
                <a:cs typeface="+mn-lt"/>
              </a:rPr>
              <a:t>ECG</a:t>
            </a:r>
            <a:r>
              <a:rPr lang="zh-TW" altLang="zh-TW" sz="2400">
                <a:ea typeface="+mn-lt"/>
                <a:cs typeface="+mn-lt"/>
              </a:rPr>
              <a:t>訊號來訓練模型</a:t>
            </a:r>
            <a:r>
              <a:rPr lang="zh-TW" altLang="en-US" sz="2400">
                <a:ea typeface="+mn-lt"/>
                <a:cs typeface="+mn-lt"/>
              </a:rPr>
              <a:t>，資料庫總共有</a:t>
            </a:r>
            <a:r>
              <a:rPr lang="en-US" altLang="zh-TW" sz="2400">
                <a:ea typeface="+mn-lt"/>
                <a:cs typeface="+mn-lt"/>
              </a:rPr>
              <a:t>33778</a:t>
            </a:r>
            <a:r>
              <a:rPr lang="zh-TW" altLang="en-US" sz="2400">
                <a:ea typeface="+mn-lt"/>
                <a:cs typeface="+mn-lt"/>
              </a:rPr>
              <a:t>筆資料，</a:t>
            </a:r>
            <a:r>
              <a:rPr lang="zh-TW" altLang="zh-TW" sz="2400">
                <a:ea typeface="+mn-lt"/>
                <a:cs typeface="+mn-lt"/>
              </a:rPr>
              <a:t>我們將全部的資料分割為</a:t>
            </a:r>
            <a:r>
              <a:rPr lang="en-US" altLang="zh-TW" sz="2400">
                <a:ea typeface="+mn-lt"/>
                <a:cs typeface="+mn-lt"/>
              </a:rPr>
              <a:t>30400</a:t>
            </a:r>
            <a:r>
              <a:rPr lang="zh-TW" altLang="zh-TW" sz="2400">
                <a:ea typeface="+mn-lt"/>
                <a:cs typeface="+mn-lt"/>
              </a:rPr>
              <a:t>筆訓練資料</a:t>
            </a:r>
            <a:r>
              <a:rPr lang="zh-TW" altLang="en-US" sz="2400">
                <a:ea typeface="+mn-lt"/>
                <a:cs typeface="+mn-lt"/>
              </a:rPr>
              <a:t>及</a:t>
            </a:r>
            <a:r>
              <a:rPr lang="en-US" altLang="zh-TW" sz="2400">
                <a:ea typeface="+mn-lt"/>
                <a:cs typeface="+mn-lt"/>
              </a:rPr>
              <a:t>3378</a:t>
            </a:r>
            <a:r>
              <a:rPr lang="zh-TW" altLang="zh-TW" sz="2400">
                <a:ea typeface="+mn-lt"/>
                <a:cs typeface="+mn-lt"/>
              </a:rPr>
              <a:t>筆測試資料</a:t>
            </a:r>
            <a:r>
              <a:rPr lang="zh-TW" altLang="en-US" sz="2400">
                <a:ea typeface="+mn-lt"/>
                <a:cs typeface="+mn-lt"/>
              </a:rPr>
              <a:t>。分割後的資料會分別拿去訓練與測試，如下表所示</a:t>
            </a:r>
            <a:r>
              <a:rPr lang="zh-TW" altLang="zh-TW" sz="2400">
                <a:ea typeface="+mn-lt"/>
                <a:cs typeface="+mn-lt"/>
              </a:rPr>
              <a:t>。</a:t>
            </a:r>
            <a:endParaRPr lang="en-US" altLang="zh-TW" sz="2400">
              <a:ea typeface="+mn-lt"/>
              <a:cs typeface="+mn-lt"/>
            </a:endParaRPr>
          </a:p>
        </p:txBody>
      </p:sp>
      <p:sp>
        <p:nvSpPr>
          <p:cNvPr id="6" name="Title 2">
            <a:extLst>
              <a:ext uri="{FF2B5EF4-FFF2-40B4-BE49-F238E27FC236}">
                <a16:creationId xmlns:a16="http://schemas.microsoft.com/office/drawing/2014/main" id="{C3ABBA4B-B90B-43E8-9CFF-1186311E424A}"/>
              </a:ext>
            </a:extLst>
          </p:cNvPr>
          <p:cNvSpPr txBox="1">
            <a:spLocks/>
          </p:cNvSpPr>
          <p:nvPr/>
        </p:nvSpPr>
        <p:spPr>
          <a:xfrm>
            <a:off x="512751" y="331044"/>
            <a:ext cx="11277922" cy="100584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zh-TW" altLang="en-US"/>
              <a:t>基於深度學習之睡眠呼吸中止症檢測</a:t>
            </a:r>
            <a:r>
              <a:rPr lang="en-US" altLang="zh-TW"/>
              <a:t>-</a:t>
            </a:r>
            <a:r>
              <a:rPr lang="zh-TW" altLang="en-US" b="1"/>
              <a:t>作品進度</a:t>
            </a:r>
          </a:p>
        </p:txBody>
      </p:sp>
      <p:sp>
        <p:nvSpPr>
          <p:cNvPr id="11" name="文字方塊 10">
            <a:extLst>
              <a:ext uri="{FF2B5EF4-FFF2-40B4-BE49-F238E27FC236}">
                <a16:creationId xmlns:a16="http://schemas.microsoft.com/office/drawing/2014/main" id="{E78FF5D0-9539-440A-93B0-0835EC3620AF}"/>
              </a:ext>
            </a:extLst>
          </p:cNvPr>
          <p:cNvSpPr txBox="1"/>
          <p:nvPr/>
        </p:nvSpPr>
        <p:spPr>
          <a:xfrm>
            <a:off x="230475" y="1833652"/>
            <a:ext cx="33382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作品進度</a:t>
            </a:r>
          </a:p>
        </p:txBody>
      </p:sp>
      <p:graphicFrame>
        <p:nvGraphicFramePr>
          <p:cNvPr id="7" name="表格 6">
            <a:extLst>
              <a:ext uri="{FF2B5EF4-FFF2-40B4-BE49-F238E27FC236}">
                <a16:creationId xmlns:a16="http://schemas.microsoft.com/office/drawing/2014/main" id="{04236C1F-99D3-D58C-091D-7250C34E2F4A}"/>
              </a:ext>
            </a:extLst>
          </p:cNvPr>
          <p:cNvGraphicFramePr>
            <a:graphicFrameLocks noGrp="1"/>
          </p:cNvGraphicFramePr>
          <p:nvPr>
            <p:extLst>
              <p:ext uri="{D42A27DB-BD31-4B8C-83A1-F6EECF244321}">
                <p14:modId xmlns:p14="http://schemas.microsoft.com/office/powerpoint/2010/main" val="1052641121"/>
              </p:ext>
            </p:extLst>
          </p:nvPr>
        </p:nvGraphicFramePr>
        <p:xfrm>
          <a:off x="3312392" y="4226486"/>
          <a:ext cx="5496744" cy="1332499"/>
        </p:xfrm>
        <a:graphic>
          <a:graphicData uri="http://schemas.openxmlformats.org/drawingml/2006/table">
            <a:tbl>
              <a:tblPr firstRow="1" bandRow="1">
                <a:tableStyleId>{5C22544A-7EE6-4342-B048-85BDC9FD1C3A}</a:tableStyleId>
              </a:tblPr>
              <a:tblGrid>
                <a:gridCol w="689596">
                  <a:extLst>
                    <a:ext uri="{9D8B030D-6E8A-4147-A177-3AD203B41FA5}">
                      <a16:colId xmlns:a16="http://schemas.microsoft.com/office/drawing/2014/main" val="530836916"/>
                    </a:ext>
                  </a:extLst>
                </a:gridCol>
                <a:gridCol w="1500563">
                  <a:extLst>
                    <a:ext uri="{9D8B030D-6E8A-4147-A177-3AD203B41FA5}">
                      <a16:colId xmlns:a16="http://schemas.microsoft.com/office/drawing/2014/main" val="983745535"/>
                    </a:ext>
                  </a:extLst>
                </a:gridCol>
                <a:gridCol w="1460551">
                  <a:extLst>
                    <a:ext uri="{9D8B030D-6E8A-4147-A177-3AD203B41FA5}">
                      <a16:colId xmlns:a16="http://schemas.microsoft.com/office/drawing/2014/main" val="982847211"/>
                    </a:ext>
                  </a:extLst>
                </a:gridCol>
                <a:gridCol w="1846034">
                  <a:extLst>
                    <a:ext uri="{9D8B030D-6E8A-4147-A177-3AD203B41FA5}">
                      <a16:colId xmlns:a16="http://schemas.microsoft.com/office/drawing/2014/main" val="665873098"/>
                    </a:ext>
                  </a:extLst>
                </a:gridCol>
              </a:tblGrid>
              <a:tr h="480425">
                <a:tc>
                  <a:txBody>
                    <a:bodyPr/>
                    <a:lstStyle/>
                    <a:p>
                      <a:pPr algn="ctr" fontAlgn="base"/>
                      <a:r>
                        <a:rPr lang="zh-TW" altLang="en-US" sz="1400">
                          <a:effectLst/>
                        </a:rPr>
                        <a:t>分類​</a:t>
                      </a:r>
                      <a:endParaRPr lang="zh-TW" altLang="en-US" sz="1400" b="1">
                        <a:solidFill>
                          <a:srgbClr val="FFFFFF"/>
                        </a:solidFill>
                        <a:effectLst/>
                      </a:endParaRPr>
                    </a:p>
                  </a:txBody>
                  <a:tcPr/>
                </a:tc>
                <a:tc>
                  <a:txBody>
                    <a:bodyPr/>
                    <a:lstStyle/>
                    <a:p>
                      <a:pPr algn="ctr" fontAlgn="base"/>
                      <a:r>
                        <a:rPr lang="zh-TW" altLang="en-US" sz="1400">
                          <a:effectLst/>
                        </a:rPr>
                        <a:t>錄製時長</a:t>
                      </a:r>
                      <a:r>
                        <a:rPr lang="en-US" altLang="zh-TW" sz="1400">
                          <a:effectLst/>
                        </a:rPr>
                        <a:t>(</a:t>
                      </a:r>
                      <a:r>
                        <a:rPr lang="zh-TW" altLang="en-US" sz="1400">
                          <a:effectLst/>
                        </a:rPr>
                        <a:t>分鐘</a:t>
                      </a:r>
                      <a:r>
                        <a:rPr lang="en-US" altLang="zh-TW" sz="1400">
                          <a:effectLst/>
                        </a:rPr>
                        <a:t>)</a:t>
                      </a:r>
                      <a:r>
                        <a:rPr lang="zh-TW" altLang="en-US" sz="1400">
                          <a:effectLst/>
                        </a:rPr>
                        <a:t>​</a:t>
                      </a:r>
                      <a:endParaRPr lang="zh-TW" altLang="en-US" sz="1400" b="1">
                        <a:solidFill>
                          <a:srgbClr val="FFFFFF"/>
                        </a:solidFill>
                        <a:effectLst/>
                      </a:endParaRPr>
                    </a:p>
                  </a:txBody>
                  <a:tcPr/>
                </a:tc>
                <a:tc>
                  <a:txBody>
                    <a:bodyPr/>
                    <a:lstStyle/>
                    <a:p>
                      <a:pPr algn="ctr" fontAlgn="base"/>
                      <a:r>
                        <a:rPr lang="zh-TW" altLang="en-US" sz="1400">
                          <a:effectLst/>
                        </a:rPr>
                        <a:t>呼吸中止</a:t>
                      </a:r>
                      <a:r>
                        <a:rPr lang="en-US" altLang="zh-TW" sz="1400">
                          <a:effectLst/>
                        </a:rPr>
                        <a:t>(</a:t>
                      </a:r>
                      <a:r>
                        <a:rPr lang="zh-TW" altLang="en-US" sz="1400">
                          <a:effectLst/>
                        </a:rPr>
                        <a:t>分鐘</a:t>
                      </a:r>
                      <a:r>
                        <a:rPr lang="en-US" altLang="zh-TW" sz="1400">
                          <a:effectLst/>
                        </a:rPr>
                        <a:t>)</a:t>
                      </a:r>
                      <a:r>
                        <a:rPr lang="zh-TW" altLang="en-US" sz="1400">
                          <a:effectLst/>
                        </a:rPr>
                        <a:t>​</a:t>
                      </a:r>
                      <a:endParaRPr lang="zh-TW" altLang="en-US" sz="1400" b="1">
                        <a:solidFill>
                          <a:srgbClr val="FFFFFF"/>
                        </a:solidFill>
                        <a:effectLst/>
                      </a:endParaRPr>
                    </a:p>
                  </a:txBody>
                  <a:tcPr/>
                </a:tc>
                <a:tc>
                  <a:txBody>
                    <a:bodyPr/>
                    <a:lstStyle/>
                    <a:p>
                      <a:pPr algn="ctr" fontAlgn="base"/>
                      <a:r>
                        <a:rPr lang="zh-TW" altLang="en-US" sz="1400">
                          <a:effectLst/>
                        </a:rPr>
                        <a:t>非呼吸中止</a:t>
                      </a:r>
                      <a:r>
                        <a:rPr lang="en-US" altLang="zh-TW" sz="1400">
                          <a:effectLst/>
                        </a:rPr>
                        <a:t>(</a:t>
                      </a:r>
                      <a:r>
                        <a:rPr lang="zh-TW" altLang="en-US" sz="1400">
                          <a:effectLst/>
                        </a:rPr>
                        <a:t>分鐘</a:t>
                      </a:r>
                      <a:r>
                        <a:rPr lang="en-US" altLang="zh-TW" sz="1400">
                          <a:effectLst/>
                        </a:rPr>
                        <a:t>)</a:t>
                      </a:r>
                      <a:r>
                        <a:rPr lang="zh-TW" altLang="en-US" sz="1400">
                          <a:effectLst/>
                        </a:rPr>
                        <a:t>​</a:t>
                      </a:r>
                      <a:endParaRPr lang="zh-TW" altLang="en-US" sz="1400" b="1">
                        <a:solidFill>
                          <a:srgbClr val="FFFFFF"/>
                        </a:solidFill>
                        <a:effectLst/>
                      </a:endParaRPr>
                    </a:p>
                  </a:txBody>
                  <a:tcPr/>
                </a:tc>
                <a:extLst>
                  <a:ext uri="{0D108BD9-81ED-4DB2-BD59-A6C34878D82A}">
                    <a16:rowId xmlns:a16="http://schemas.microsoft.com/office/drawing/2014/main" val="2552582121"/>
                  </a:ext>
                </a:extLst>
              </a:tr>
              <a:tr h="426037">
                <a:tc>
                  <a:txBody>
                    <a:bodyPr/>
                    <a:lstStyle/>
                    <a:p>
                      <a:pPr algn="ctr" fontAlgn="base"/>
                      <a:r>
                        <a:rPr lang="zh-TW" altLang="en-US" sz="1200">
                          <a:effectLst/>
                        </a:rPr>
                        <a:t>訓練集​</a:t>
                      </a:r>
                    </a:p>
                  </a:txBody>
                  <a:tcPr/>
                </a:tc>
                <a:tc>
                  <a:txBody>
                    <a:bodyPr/>
                    <a:lstStyle/>
                    <a:p>
                      <a:pPr algn="ctr" fontAlgn="base"/>
                      <a:r>
                        <a:rPr lang="en-US" sz="1400">
                          <a:effectLst/>
                        </a:rPr>
                        <a:t>30400</a:t>
                      </a:r>
                      <a:r>
                        <a:rPr lang="en-US" altLang="zh-TW" sz="1400">
                          <a:effectLst/>
                        </a:rPr>
                        <a:t>​</a:t>
                      </a:r>
                    </a:p>
                  </a:txBody>
                  <a:tcPr/>
                </a:tc>
                <a:tc>
                  <a:txBody>
                    <a:bodyPr/>
                    <a:lstStyle/>
                    <a:p>
                      <a:pPr algn="ctr" fontAlgn="base"/>
                      <a:r>
                        <a:rPr lang="en-US" sz="1400">
                          <a:effectLst/>
                        </a:rPr>
                        <a:t>11734</a:t>
                      </a:r>
                      <a:r>
                        <a:rPr lang="en-US" altLang="zh-TW" sz="1400">
                          <a:effectLst/>
                        </a:rPr>
                        <a:t>​</a:t>
                      </a:r>
                    </a:p>
                  </a:txBody>
                  <a:tcPr/>
                </a:tc>
                <a:tc>
                  <a:txBody>
                    <a:bodyPr/>
                    <a:lstStyle/>
                    <a:p>
                      <a:pPr algn="ctr" fontAlgn="base"/>
                      <a:r>
                        <a:rPr lang="en-US" sz="1400">
                          <a:effectLst/>
                        </a:rPr>
                        <a:t>18666</a:t>
                      </a:r>
                      <a:r>
                        <a:rPr lang="en-US" altLang="zh-TW" sz="1400">
                          <a:effectLst/>
                        </a:rPr>
                        <a:t>​</a:t>
                      </a:r>
                    </a:p>
                  </a:txBody>
                  <a:tcPr/>
                </a:tc>
                <a:extLst>
                  <a:ext uri="{0D108BD9-81ED-4DB2-BD59-A6C34878D82A}">
                    <a16:rowId xmlns:a16="http://schemas.microsoft.com/office/drawing/2014/main" val="788470360"/>
                  </a:ext>
                </a:extLst>
              </a:tr>
              <a:tr h="426037">
                <a:tc>
                  <a:txBody>
                    <a:bodyPr/>
                    <a:lstStyle/>
                    <a:p>
                      <a:pPr algn="ctr" fontAlgn="base"/>
                      <a:r>
                        <a:rPr lang="zh-TW" altLang="en-US" sz="1200">
                          <a:effectLst/>
                        </a:rPr>
                        <a:t>測試集​</a:t>
                      </a:r>
                    </a:p>
                  </a:txBody>
                  <a:tcPr/>
                </a:tc>
                <a:tc>
                  <a:txBody>
                    <a:bodyPr/>
                    <a:lstStyle/>
                    <a:p>
                      <a:pPr algn="ctr" fontAlgn="base"/>
                      <a:r>
                        <a:rPr lang="en-US" sz="1400">
                          <a:effectLst/>
                        </a:rPr>
                        <a:t>3378</a:t>
                      </a:r>
                      <a:r>
                        <a:rPr lang="en-US" altLang="zh-TW" sz="1400">
                          <a:effectLst/>
                        </a:rPr>
                        <a:t>​</a:t>
                      </a:r>
                    </a:p>
                  </a:txBody>
                  <a:tcPr/>
                </a:tc>
                <a:tc>
                  <a:txBody>
                    <a:bodyPr/>
                    <a:lstStyle/>
                    <a:p>
                      <a:pPr algn="ctr" fontAlgn="base"/>
                      <a:r>
                        <a:rPr lang="en-US" sz="1400">
                          <a:effectLst/>
                        </a:rPr>
                        <a:t>1305</a:t>
                      </a:r>
                      <a:r>
                        <a:rPr lang="en-US" altLang="zh-TW" sz="1400">
                          <a:effectLst/>
                        </a:rPr>
                        <a:t>​</a:t>
                      </a:r>
                    </a:p>
                  </a:txBody>
                  <a:tcPr/>
                </a:tc>
                <a:tc>
                  <a:txBody>
                    <a:bodyPr/>
                    <a:lstStyle/>
                    <a:p>
                      <a:pPr algn="ctr" fontAlgn="base"/>
                      <a:r>
                        <a:rPr lang="en-US" sz="1400">
                          <a:effectLst/>
                        </a:rPr>
                        <a:t>2073</a:t>
                      </a:r>
                      <a:r>
                        <a:rPr lang="en-US" altLang="zh-TW" sz="1400">
                          <a:effectLst/>
                        </a:rPr>
                        <a:t>​</a:t>
                      </a:r>
                    </a:p>
                  </a:txBody>
                  <a:tcPr/>
                </a:tc>
                <a:extLst>
                  <a:ext uri="{0D108BD9-81ED-4DB2-BD59-A6C34878D82A}">
                    <a16:rowId xmlns:a16="http://schemas.microsoft.com/office/drawing/2014/main" val="4238856329"/>
                  </a:ext>
                </a:extLst>
              </a:tr>
            </a:tbl>
          </a:graphicData>
        </a:graphic>
      </p:graphicFrame>
      <p:sp>
        <p:nvSpPr>
          <p:cNvPr id="8" name="文字方塊 7">
            <a:extLst>
              <a:ext uri="{FF2B5EF4-FFF2-40B4-BE49-F238E27FC236}">
                <a16:creationId xmlns:a16="http://schemas.microsoft.com/office/drawing/2014/main" id="{365BA8D9-3496-B30F-9CB6-F4F8E8C5A314}"/>
              </a:ext>
            </a:extLst>
          </p:cNvPr>
          <p:cNvSpPr txBox="1"/>
          <p:nvPr/>
        </p:nvSpPr>
        <p:spPr>
          <a:xfrm>
            <a:off x="5056809" y="6034256"/>
            <a:ext cx="2007909" cy="400110"/>
          </a:xfrm>
          <a:prstGeom prst="rect">
            <a:avLst/>
          </a:prstGeom>
          <a:noFill/>
        </p:spPr>
        <p:txBody>
          <a:bodyPr wrap="square" lIns="91440" tIns="45720" rIns="91440" bIns="45720" rtlCol="0" anchor="t">
            <a:spAutoFit/>
          </a:bodyPr>
          <a:lstStyle/>
          <a:p>
            <a:pPr algn="ctr"/>
            <a:r>
              <a:rPr lang="zh-TW" altLang="en-US" sz="2000">
                <a:ea typeface="微軟正黑體"/>
              </a:rPr>
              <a:t>資料分割資訊表</a:t>
            </a:r>
            <a:endParaRPr lang="zh-TW" altLang="en-US" sz="2000">
              <a:ea typeface="微軟正黑體"/>
              <a:cs typeface="Arial"/>
            </a:endParaRPr>
          </a:p>
        </p:txBody>
      </p:sp>
    </p:spTree>
    <p:extLst>
      <p:ext uri="{BB962C8B-B14F-4D97-AF65-F5344CB8AC3E}">
        <p14:creationId xmlns:p14="http://schemas.microsoft.com/office/powerpoint/2010/main" val="2890313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696A822-9418-427A-A7DD-F7D4CF8952B5}"/>
              </a:ext>
            </a:extLst>
          </p:cNvPr>
          <p:cNvSpPr txBox="1"/>
          <p:nvPr/>
        </p:nvSpPr>
        <p:spPr>
          <a:xfrm>
            <a:off x="859846" y="2459504"/>
            <a:ext cx="10427913" cy="830997"/>
          </a:xfrm>
          <a:prstGeom prst="rect">
            <a:avLst/>
          </a:prstGeom>
          <a:noFill/>
        </p:spPr>
        <p:txBody>
          <a:bodyPr wrap="square" lIns="91440" tIns="45720" rIns="91440" bIns="45720" rtlCol="0" anchor="t">
            <a:spAutoFit/>
          </a:bodyPr>
          <a:lstStyle/>
          <a:p>
            <a:pPr marL="173355" indent="-173355" algn="just" defTabSz="914400" fontAlgn="base">
              <a:spcBef>
                <a:spcPts val="1200"/>
              </a:spcBef>
              <a:buClr>
                <a:schemeClr val="tx1"/>
              </a:buClr>
              <a:buFont typeface="Arial" panose="020B0604020202020204" pitchFamily="34" charset="0"/>
              <a:buChar char="•"/>
            </a:pPr>
            <a:r>
              <a:rPr lang="zh-TW" altLang="en-US" sz="2400">
                <a:ea typeface="+mn-lt"/>
                <a:cs typeface="+mn-lt"/>
              </a:rPr>
              <a:t>心電訊號容易受到肌電訊號等雜訊干擾，因此在開發板上對心電訊號進行0.5Hz~40Hz帶通濾波處理。</a:t>
            </a:r>
            <a:endParaRPr lang="en-US" altLang="zh-TW" sz="2400">
              <a:ea typeface="+mn-lt"/>
              <a:cs typeface="+mn-lt"/>
            </a:endParaRPr>
          </a:p>
        </p:txBody>
      </p:sp>
      <p:sp>
        <p:nvSpPr>
          <p:cNvPr id="6" name="Title 2">
            <a:extLst>
              <a:ext uri="{FF2B5EF4-FFF2-40B4-BE49-F238E27FC236}">
                <a16:creationId xmlns:a16="http://schemas.microsoft.com/office/drawing/2014/main" id="{C3ABBA4B-B90B-43E8-9CFF-1186311E424A}"/>
              </a:ext>
            </a:extLst>
          </p:cNvPr>
          <p:cNvSpPr txBox="1">
            <a:spLocks/>
          </p:cNvSpPr>
          <p:nvPr/>
        </p:nvSpPr>
        <p:spPr>
          <a:xfrm>
            <a:off x="512751" y="331044"/>
            <a:ext cx="11277922" cy="100584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zh-TW" altLang="en-US"/>
              <a:t>基於深度學習之睡眠呼吸中止症檢測</a:t>
            </a:r>
            <a:r>
              <a:rPr lang="en-US" altLang="zh-TW"/>
              <a:t>-</a:t>
            </a:r>
            <a:r>
              <a:rPr lang="zh-TW" altLang="en-US" b="1"/>
              <a:t>作品進度</a:t>
            </a:r>
          </a:p>
        </p:txBody>
      </p:sp>
      <p:sp>
        <p:nvSpPr>
          <p:cNvPr id="11" name="文字方塊 10">
            <a:extLst>
              <a:ext uri="{FF2B5EF4-FFF2-40B4-BE49-F238E27FC236}">
                <a16:creationId xmlns:a16="http://schemas.microsoft.com/office/drawing/2014/main" id="{E78FF5D0-9539-440A-93B0-0835EC3620AF}"/>
              </a:ext>
            </a:extLst>
          </p:cNvPr>
          <p:cNvSpPr txBox="1"/>
          <p:nvPr/>
        </p:nvSpPr>
        <p:spPr>
          <a:xfrm>
            <a:off x="230475" y="1833652"/>
            <a:ext cx="33382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濾波處理</a:t>
            </a:r>
          </a:p>
        </p:txBody>
      </p:sp>
      <p:sp>
        <p:nvSpPr>
          <p:cNvPr id="5" name="文字方塊 4">
            <a:extLst>
              <a:ext uri="{FF2B5EF4-FFF2-40B4-BE49-F238E27FC236}">
                <a16:creationId xmlns:a16="http://schemas.microsoft.com/office/drawing/2014/main" id="{62A19308-DC13-40FB-8171-E01D30D58765}"/>
              </a:ext>
            </a:extLst>
          </p:cNvPr>
          <p:cNvSpPr txBox="1"/>
          <p:nvPr/>
        </p:nvSpPr>
        <p:spPr>
          <a:xfrm>
            <a:off x="636019" y="6293576"/>
            <a:ext cx="2007909" cy="400110"/>
          </a:xfrm>
          <a:prstGeom prst="rect">
            <a:avLst/>
          </a:prstGeom>
          <a:noFill/>
        </p:spPr>
        <p:txBody>
          <a:bodyPr wrap="square" rtlCol="0">
            <a:spAutoFit/>
          </a:bodyPr>
          <a:lstStyle/>
          <a:p>
            <a:pPr algn="ctr"/>
            <a:r>
              <a:rPr lang="zh-TW" altLang="en-US" sz="2000"/>
              <a:t>原始資料</a:t>
            </a:r>
          </a:p>
        </p:txBody>
      </p:sp>
      <p:sp>
        <p:nvSpPr>
          <p:cNvPr id="8" name="文字方塊 7">
            <a:extLst>
              <a:ext uri="{FF2B5EF4-FFF2-40B4-BE49-F238E27FC236}">
                <a16:creationId xmlns:a16="http://schemas.microsoft.com/office/drawing/2014/main" id="{365BA8D9-3496-B30F-9CB6-F4F8E8C5A314}"/>
              </a:ext>
            </a:extLst>
          </p:cNvPr>
          <p:cNvSpPr txBox="1"/>
          <p:nvPr/>
        </p:nvSpPr>
        <p:spPr>
          <a:xfrm>
            <a:off x="4245474" y="6293576"/>
            <a:ext cx="2007909" cy="400110"/>
          </a:xfrm>
          <a:prstGeom prst="rect">
            <a:avLst/>
          </a:prstGeom>
          <a:noFill/>
        </p:spPr>
        <p:txBody>
          <a:bodyPr wrap="square" lIns="91440" tIns="45720" rIns="91440" bIns="45720" rtlCol="0" anchor="t">
            <a:spAutoFit/>
          </a:bodyPr>
          <a:lstStyle/>
          <a:p>
            <a:pPr algn="ctr"/>
            <a:r>
              <a:rPr lang="zh-TW" altLang="en-US" sz="2000">
                <a:ea typeface="微軟正黑體"/>
              </a:rPr>
              <a:t>濾波處理資料</a:t>
            </a:r>
            <a:endParaRPr lang="zh-TW" altLang="en-US" sz="2000">
              <a:ea typeface="微軟正黑體"/>
              <a:cs typeface="Arial"/>
            </a:endParaRPr>
          </a:p>
        </p:txBody>
      </p:sp>
      <p:sp>
        <p:nvSpPr>
          <p:cNvPr id="3" name="箭號: 向右 2">
            <a:extLst>
              <a:ext uri="{FF2B5EF4-FFF2-40B4-BE49-F238E27FC236}">
                <a16:creationId xmlns:a16="http://schemas.microsoft.com/office/drawing/2014/main" id="{B75F037C-C7FD-0CF7-6257-BB1CDF632442}"/>
              </a:ext>
            </a:extLst>
          </p:cNvPr>
          <p:cNvSpPr/>
          <p:nvPr/>
        </p:nvSpPr>
        <p:spPr>
          <a:xfrm>
            <a:off x="3051629" y="4686208"/>
            <a:ext cx="618671" cy="31496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solidFill>
                <a:srgbClr val="FFC000"/>
              </a:solidFill>
            </a:endParaRPr>
          </a:p>
        </p:txBody>
      </p:sp>
      <p:pic>
        <p:nvPicPr>
          <p:cNvPr id="4" name="圖片 6" descr="一張含有 文字 的圖片&#10;&#10;自動產生的描述">
            <a:extLst>
              <a:ext uri="{FF2B5EF4-FFF2-40B4-BE49-F238E27FC236}">
                <a16:creationId xmlns:a16="http://schemas.microsoft.com/office/drawing/2014/main" id="{0CB2A4E7-A962-D200-3B9B-0C08A1EAEB0F}"/>
              </a:ext>
            </a:extLst>
          </p:cNvPr>
          <p:cNvPicPr>
            <a:picLocks noChangeAspect="1"/>
          </p:cNvPicPr>
          <p:nvPr/>
        </p:nvPicPr>
        <p:blipFill>
          <a:blip r:embed="rId2"/>
          <a:stretch>
            <a:fillRect/>
          </a:stretch>
        </p:blipFill>
        <p:spPr>
          <a:xfrm>
            <a:off x="6545545" y="3395150"/>
            <a:ext cx="5491841" cy="2900195"/>
          </a:xfrm>
          <a:prstGeom prst="rect">
            <a:avLst/>
          </a:prstGeom>
        </p:spPr>
      </p:pic>
      <p:pic>
        <p:nvPicPr>
          <p:cNvPr id="15" name="圖片 15">
            <a:extLst>
              <a:ext uri="{FF2B5EF4-FFF2-40B4-BE49-F238E27FC236}">
                <a16:creationId xmlns:a16="http://schemas.microsoft.com/office/drawing/2014/main" id="{43F0F3D3-458B-FB57-5104-87968696A297}"/>
              </a:ext>
            </a:extLst>
          </p:cNvPr>
          <p:cNvPicPr>
            <a:picLocks noChangeAspect="1"/>
          </p:cNvPicPr>
          <p:nvPr/>
        </p:nvPicPr>
        <p:blipFill>
          <a:blip r:embed="rId3"/>
          <a:stretch>
            <a:fillRect/>
          </a:stretch>
        </p:blipFill>
        <p:spPr>
          <a:xfrm>
            <a:off x="270329" y="3347322"/>
            <a:ext cx="2743200" cy="2884785"/>
          </a:xfrm>
          <a:prstGeom prst="rect">
            <a:avLst/>
          </a:prstGeom>
        </p:spPr>
      </p:pic>
      <p:pic>
        <p:nvPicPr>
          <p:cNvPr id="16" name="圖片 16">
            <a:extLst>
              <a:ext uri="{FF2B5EF4-FFF2-40B4-BE49-F238E27FC236}">
                <a16:creationId xmlns:a16="http://schemas.microsoft.com/office/drawing/2014/main" id="{0CC7CA56-187E-E69E-6D8F-3A078329452C}"/>
              </a:ext>
            </a:extLst>
          </p:cNvPr>
          <p:cNvPicPr>
            <a:picLocks noChangeAspect="1"/>
          </p:cNvPicPr>
          <p:nvPr/>
        </p:nvPicPr>
        <p:blipFill>
          <a:blip r:embed="rId4"/>
          <a:stretch>
            <a:fillRect/>
          </a:stretch>
        </p:blipFill>
        <p:spPr>
          <a:xfrm>
            <a:off x="3808186" y="3364848"/>
            <a:ext cx="2743200" cy="2849732"/>
          </a:xfrm>
          <a:prstGeom prst="rect">
            <a:avLst/>
          </a:prstGeom>
        </p:spPr>
      </p:pic>
    </p:spTree>
    <p:extLst>
      <p:ext uri="{BB962C8B-B14F-4D97-AF65-F5344CB8AC3E}">
        <p14:creationId xmlns:p14="http://schemas.microsoft.com/office/powerpoint/2010/main" val="1075154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696A822-9418-427A-A7DD-F7D4CF8952B5}"/>
              </a:ext>
            </a:extLst>
          </p:cNvPr>
          <p:cNvSpPr txBox="1"/>
          <p:nvPr/>
        </p:nvSpPr>
        <p:spPr>
          <a:xfrm>
            <a:off x="859846" y="2459504"/>
            <a:ext cx="10427913" cy="830997"/>
          </a:xfrm>
          <a:prstGeom prst="rect">
            <a:avLst/>
          </a:prstGeom>
          <a:noFill/>
        </p:spPr>
        <p:txBody>
          <a:bodyPr wrap="square" lIns="91440" tIns="45720" rIns="91440" bIns="45720" rtlCol="0" anchor="t">
            <a:spAutoFit/>
          </a:bodyPr>
          <a:lstStyle/>
          <a:p>
            <a:pPr marL="173355" indent="-173355" algn="just" defTabSz="914400" fontAlgn="base">
              <a:spcBef>
                <a:spcPts val="1200"/>
              </a:spcBef>
              <a:buClr>
                <a:schemeClr val="tx1"/>
              </a:buClr>
              <a:buFont typeface="Arial" panose="020B0604020202020204" pitchFamily="34" charset="0"/>
              <a:buChar char="•"/>
            </a:pPr>
            <a:r>
              <a:rPr lang="zh-TW" altLang="en-US" sz="2400">
                <a:ea typeface="+mn-lt"/>
                <a:cs typeface="+mn-lt"/>
              </a:rPr>
              <a:t>為了提升模型的準確率，以及避免兩個不同的感測器間解析度和基準點不同，因此我們將資料進行正規化，讓資料的範圍落在</a:t>
            </a:r>
            <a:r>
              <a:rPr lang="en-US" altLang="zh-TW" sz="2400">
                <a:ea typeface="+mn-lt"/>
                <a:cs typeface="+mn-lt"/>
              </a:rPr>
              <a:t>[ -1 , 1 ]</a:t>
            </a:r>
            <a:r>
              <a:rPr lang="zh-TW" altLang="en-US" sz="2400">
                <a:ea typeface="+mn-lt"/>
                <a:cs typeface="+mn-lt"/>
              </a:rPr>
              <a:t>的區間內。</a:t>
            </a:r>
            <a:endParaRPr lang="en-US" altLang="zh-TW" sz="2400">
              <a:ea typeface="+mn-lt"/>
              <a:cs typeface="+mn-lt"/>
            </a:endParaRPr>
          </a:p>
        </p:txBody>
      </p:sp>
      <p:sp>
        <p:nvSpPr>
          <p:cNvPr id="6" name="Title 2">
            <a:extLst>
              <a:ext uri="{FF2B5EF4-FFF2-40B4-BE49-F238E27FC236}">
                <a16:creationId xmlns:a16="http://schemas.microsoft.com/office/drawing/2014/main" id="{C3ABBA4B-B90B-43E8-9CFF-1186311E424A}"/>
              </a:ext>
            </a:extLst>
          </p:cNvPr>
          <p:cNvSpPr txBox="1">
            <a:spLocks/>
          </p:cNvSpPr>
          <p:nvPr/>
        </p:nvSpPr>
        <p:spPr>
          <a:xfrm>
            <a:off x="512751" y="331044"/>
            <a:ext cx="11277922" cy="100584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zh-TW" altLang="en-US"/>
              <a:t>基於深度學習之睡眠呼吸中止症檢測</a:t>
            </a:r>
            <a:r>
              <a:rPr lang="en-US" altLang="zh-TW"/>
              <a:t>-</a:t>
            </a:r>
            <a:r>
              <a:rPr lang="zh-TW" altLang="en-US" b="1"/>
              <a:t>作品進度</a:t>
            </a:r>
          </a:p>
        </p:txBody>
      </p:sp>
      <p:sp>
        <p:nvSpPr>
          <p:cNvPr id="11" name="文字方塊 10">
            <a:extLst>
              <a:ext uri="{FF2B5EF4-FFF2-40B4-BE49-F238E27FC236}">
                <a16:creationId xmlns:a16="http://schemas.microsoft.com/office/drawing/2014/main" id="{E78FF5D0-9539-440A-93B0-0835EC3620AF}"/>
              </a:ext>
            </a:extLst>
          </p:cNvPr>
          <p:cNvSpPr txBox="1"/>
          <p:nvPr/>
        </p:nvSpPr>
        <p:spPr>
          <a:xfrm>
            <a:off x="230475" y="1833652"/>
            <a:ext cx="33382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資料正規化</a:t>
            </a:r>
          </a:p>
        </p:txBody>
      </p:sp>
      <p:sp>
        <p:nvSpPr>
          <p:cNvPr id="5" name="文字方塊 4">
            <a:extLst>
              <a:ext uri="{FF2B5EF4-FFF2-40B4-BE49-F238E27FC236}">
                <a16:creationId xmlns:a16="http://schemas.microsoft.com/office/drawing/2014/main" id="{62A19308-DC13-40FB-8171-E01D30D58765}"/>
              </a:ext>
            </a:extLst>
          </p:cNvPr>
          <p:cNvSpPr txBox="1"/>
          <p:nvPr/>
        </p:nvSpPr>
        <p:spPr>
          <a:xfrm>
            <a:off x="2220727" y="6322883"/>
            <a:ext cx="2007909" cy="400110"/>
          </a:xfrm>
          <a:prstGeom prst="rect">
            <a:avLst/>
          </a:prstGeom>
          <a:noFill/>
        </p:spPr>
        <p:txBody>
          <a:bodyPr wrap="square" rtlCol="0">
            <a:spAutoFit/>
          </a:bodyPr>
          <a:lstStyle/>
          <a:p>
            <a:pPr algn="ctr"/>
            <a:r>
              <a:rPr lang="zh-TW" altLang="en-US" sz="2000"/>
              <a:t>原始資料</a:t>
            </a:r>
          </a:p>
        </p:txBody>
      </p:sp>
      <p:sp>
        <p:nvSpPr>
          <p:cNvPr id="8" name="文字方塊 7">
            <a:extLst>
              <a:ext uri="{FF2B5EF4-FFF2-40B4-BE49-F238E27FC236}">
                <a16:creationId xmlns:a16="http://schemas.microsoft.com/office/drawing/2014/main" id="{365BA8D9-3496-B30F-9CB6-F4F8E8C5A314}"/>
              </a:ext>
            </a:extLst>
          </p:cNvPr>
          <p:cNvSpPr txBox="1"/>
          <p:nvPr/>
        </p:nvSpPr>
        <p:spPr>
          <a:xfrm>
            <a:off x="7699596" y="6322883"/>
            <a:ext cx="2007909" cy="400110"/>
          </a:xfrm>
          <a:prstGeom prst="rect">
            <a:avLst/>
          </a:prstGeom>
          <a:noFill/>
        </p:spPr>
        <p:txBody>
          <a:bodyPr wrap="square" lIns="91440" tIns="45720" rIns="91440" bIns="45720" rtlCol="0" anchor="t">
            <a:spAutoFit/>
          </a:bodyPr>
          <a:lstStyle/>
          <a:p>
            <a:pPr algn="ctr"/>
            <a:r>
              <a:rPr lang="zh-TW" altLang="en-US" sz="2000">
                <a:ea typeface="微軟正黑體"/>
              </a:rPr>
              <a:t>正規化資料</a:t>
            </a:r>
            <a:endParaRPr lang="zh-TW" altLang="en-US" sz="2000">
              <a:ea typeface="微軟正黑體"/>
              <a:cs typeface="Arial"/>
            </a:endParaRPr>
          </a:p>
        </p:txBody>
      </p:sp>
      <p:pic>
        <p:nvPicPr>
          <p:cNvPr id="1026" name="Picture 2">
            <a:extLst>
              <a:ext uri="{FF2B5EF4-FFF2-40B4-BE49-F238E27FC236}">
                <a16:creationId xmlns:a16="http://schemas.microsoft.com/office/drawing/2014/main" id="{D48716E5-2257-91C2-C5CF-84D1E7E88B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801" y="3251424"/>
            <a:ext cx="3694430" cy="300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630E03E-825C-493E-FB50-B4E7C602E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606" y="3254227"/>
            <a:ext cx="3997817" cy="3063545"/>
          </a:xfrm>
          <a:prstGeom prst="rect">
            <a:avLst/>
          </a:prstGeom>
          <a:noFill/>
          <a:extLst>
            <a:ext uri="{909E8E84-426E-40DD-AFC4-6F175D3DCCD1}">
              <a14:hiddenFill xmlns:a14="http://schemas.microsoft.com/office/drawing/2010/main">
                <a:solidFill>
                  <a:srgbClr val="FFFFFF"/>
                </a:solidFill>
              </a14:hiddenFill>
            </a:ext>
          </a:extLst>
        </p:spPr>
      </p:pic>
      <p:sp>
        <p:nvSpPr>
          <p:cNvPr id="7" name="箭號: 向右 6">
            <a:extLst>
              <a:ext uri="{FF2B5EF4-FFF2-40B4-BE49-F238E27FC236}">
                <a16:creationId xmlns:a16="http://schemas.microsoft.com/office/drawing/2014/main" id="{C9B9940E-6F07-1297-EE29-F193C81BF847}"/>
              </a:ext>
            </a:extLst>
          </p:cNvPr>
          <p:cNvSpPr/>
          <p:nvPr/>
        </p:nvSpPr>
        <p:spPr>
          <a:xfrm>
            <a:off x="5559531" y="4598285"/>
            <a:ext cx="606809" cy="30519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solidFill>
                <a:srgbClr val="FFC000"/>
              </a:solidFill>
            </a:endParaRPr>
          </a:p>
        </p:txBody>
      </p:sp>
    </p:spTree>
    <p:extLst>
      <p:ext uri="{BB962C8B-B14F-4D97-AF65-F5344CB8AC3E}">
        <p14:creationId xmlns:p14="http://schemas.microsoft.com/office/powerpoint/2010/main" val="1273957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696A822-9418-427A-A7DD-F7D4CF8952B5}"/>
              </a:ext>
            </a:extLst>
          </p:cNvPr>
          <p:cNvSpPr txBox="1"/>
          <p:nvPr/>
        </p:nvSpPr>
        <p:spPr>
          <a:xfrm>
            <a:off x="859847" y="2459504"/>
            <a:ext cx="7645409" cy="2276076"/>
          </a:xfrm>
          <a:prstGeom prst="rect">
            <a:avLst/>
          </a:prstGeom>
          <a:noFill/>
        </p:spPr>
        <p:txBody>
          <a:bodyPr wrap="square" lIns="91440" tIns="45720" rIns="91440" bIns="45720" rtlCol="0" anchor="t">
            <a:spAutoFit/>
          </a:bodyPr>
          <a:lstStyle/>
          <a:p>
            <a:pPr marL="173355" indent="-173355" algn="just" defTabSz="914400" fontAlgn="base">
              <a:spcBef>
                <a:spcPts val="1200"/>
              </a:spcBef>
              <a:buClr>
                <a:schemeClr val="tx1"/>
              </a:buClr>
              <a:buFont typeface="Arial" panose="020B0604020202020204" pitchFamily="34" charset="0"/>
              <a:buChar char="•"/>
            </a:pPr>
            <a:r>
              <a:rPr lang="zh-TW" altLang="en-US" sz="2400">
                <a:ea typeface="+mn-lt"/>
                <a:cs typeface="+mn-lt"/>
              </a:rPr>
              <a:t>模型架構如右圖所示。</a:t>
            </a:r>
            <a:endParaRPr lang="en-US" altLang="zh-TW" sz="2400">
              <a:ea typeface="+mn-lt"/>
              <a:cs typeface="+mn-lt"/>
            </a:endParaRPr>
          </a:p>
          <a:p>
            <a:pPr marL="173355" indent="-173355" algn="just" defTabSz="914400">
              <a:spcBef>
                <a:spcPts val="1200"/>
              </a:spcBef>
              <a:buClr>
                <a:srgbClr val="000000"/>
              </a:buClr>
              <a:buFont typeface="Arial" panose="020B0604020202020204" pitchFamily="34" charset="0"/>
              <a:buChar char="•"/>
            </a:pPr>
            <a:r>
              <a:rPr lang="zh-TW" altLang="en-US" sz="2400">
                <a:ea typeface="+mn-lt"/>
                <a:cs typeface="+mn-lt"/>
              </a:rPr>
              <a:t>由於MLI指令集不支援Conv1D，因此使用Conv2D來進行模擬。</a:t>
            </a:r>
          </a:p>
          <a:p>
            <a:pPr marL="173355" indent="-173355" algn="just" defTabSz="914400" fontAlgn="base">
              <a:spcBef>
                <a:spcPts val="1200"/>
              </a:spcBef>
              <a:buClr>
                <a:schemeClr val="tx1"/>
              </a:buClr>
              <a:buFont typeface="Arial" panose="020B0604020202020204" pitchFamily="34" charset="0"/>
              <a:buChar char="•"/>
            </a:pPr>
            <a:r>
              <a:rPr lang="zh-TW" altLang="en-US" sz="2400">
                <a:ea typeface="+mn-lt"/>
                <a:cs typeface="+mn-lt"/>
              </a:rPr>
              <a:t>模型總參數為</a:t>
            </a:r>
            <a:r>
              <a:rPr lang="en-US" altLang="zh-TW" sz="2400" dirty="0">
                <a:ea typeface="+mn-lt"/>
                <a:cs typeface="+mn-lt"/>
              </a:rPr>
              <a:t>12726</a:t>
            </a:r>
            <a:r>
              <a:rPr lang="zh-TW" altLang="en-US" sz="2400">
                <a:ea typeface="+mn-lt"/>
                <a:cs typeface="+mn-lt"/>
              </a:rPr>
              <a:t>，測試準確度</a:t>
            </a:r>
            <a:r>
              <a:rPr lang="en-US" altLang="zh-TW" sz="2400" dirty="0">
                <a:ea typeface="+mn-lt"/>
                <a:cs typeface="+mn-lt"/>
              </a:rPr>
              <a:t>(Test accuracy)</a:t>
            </a:r>
            <a:r>
              <a:rPr lang="zh-TW" altLang="en-US" sz="2400">
                <a:ea typeface="+mn-lt"/>
                <a:cs typeface="+mn-lt"/>
              </a:rPr>
              <a:t>可達</a:t>
            </a:r>
            <a:r>
              <a:rPr lang="zh-TW" altLang="en-US" sz="2400">
                <a:solidFill>
                  <a:schemeClr val="tx2"/>
                </a:solidFill>
                <a:ea typeface="+mn-lt"/>
                <a:cs typeface="+mn-lt"/>
              </a:rPr>
              <a:t>92</a:t>
            </a:r>
            <a:r>
              <a:rPr lang="en-US" altLang="zh-TW" sz="2400" dirty="0">
                <a:solidFill>
                  <a:schemeClr val="tx2"/>
                </a:solidFill>
                <a:ea typeface="+mn-lt"/>
                <a:cs typeface="+mn-lt"/>
              </a:rPr>
              <a:t>.11%</a:t>
            </a:r>
            <a:r>
              <a:rPr lang="zh-TW" altLang="en-US" sz="2400">
                <a:ea typeface="+mn-lt"/>
                <a:cs typeface="+mn-lt"/>
              </a:rPr>
              <a:t>，如下圖所示。</a:t>
            </a:r>
          </a:p>
        </p:txBody>
      </p:sp>
      <p:sp>
        <p:nvSpPr>
          <p:cNvPr id="6" name="Title 2">
            <a:extLst>
              <a:ext uri="{FF2B5EF4-FFF2-40B4-BE49-F238E27FC236}">
                <a16:creationId xmlns:a16="http://schemas.microsoft.com/office/drawing/2014/main" id="{C3ABBA4B-B90B-43E8-9CFF-1186311E424A}"/>
              </a:ext>
            </a:extLst>
          </p:cNvPr>
          <p:cNvSpPr txBox="1">
            <a:spLocks/>
          </p:cNvSpPr>
          <p:nvPr/>
        </p:nvSpPr>
        <p:spPr>
          <a:xfrm>
            <a:off x="512751" y="331044"/>
            <a:ext cx="11277922" cy="100584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zh-TW" altLang="en-US"/>
              <a:t>基於深度學習之睡眠呼吸中止症檢測</a:t>
            </a:r>
            <a:r>
              <a:rPr lang="en-US" altLang="zh-TW"/>
              <a:t>-</a:t>
            </a:r>
            <a:r>
              <a:rPr lang="zh-TW" altLang="en-US" b="1"/>
              <a:t>作品進度</a:t>
            </a:r>
          </a:p>
        </p:txBody>
      </p:sp>
      <p:sp>
        <p:nvSpPr>
          <p:cNvPr id="11" name="文字方塊 10">
            <a:extLst>
              <a:ext uri="{FF2B5EF4-FFF2-40B4-BE49-F238E27FC236}">
                <a16:creationId xmlns:a16="http://schemas.microsoft.com/office/drawing/2014/main" id="{E78FF5D0-9539-440A-93B0-0835EC3620AF}"/>
              </a:ext>
            </a:extLst>
          </p:cNvPr>
          <p:cNvSpPr txBox="1"/>
          <p:nvPr/>
        </p:nvSpPr>
        <p:spPr>
          <a:xfrm>
            <a:off x="230475" y="1833652"/>
            <a:ext cx="452656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經優化的神經網路模型</a:t>
            </a:r>
          </a:p>
        </p:txBody>
      </p:sp>
      <p:pic>
        <p:nvPicPr>
          <p:cNvPr id="3" name="圖片 3">
            <a:extLst>
              <a:ext uri="{FF2B5EF4-FFF2-40B4-BE49-F238E27FC236}">
                <a16:creationId xmlns:a16="http://schemas.microsoft.com/office/drawing/2014/main" id="{47B274B4-A499-7C05-5974-F4B08577F2AD}"/>
              </a:ext>
            </a:extLst>
          </p:cNvPr>
          <p:cNvPicPr>
            <a:picLocks noChangeAspect="1"/>
          </p:cNvPicPr>
          <p:nvPr/>
        </p:nvPicPr>
        <p:blipFill>
          <a:blip r:embed="rId2"/>
          <a:stretch>
            <a:fillRect/>
          </a:stretch>
        </p:blipFill>
        <p:spPr>
          <a:xfrm>
            <a:off x="9007294" y="999672"/>
            <a:ext cx="2622911" cy="5611585"/>
          </a:xfrm>
          <a:prstGeom prst="rect">
            <a:avLst/>
          </a:prstGeom>
        </p:spPr>
      </p:pic>
      <p:pic>
        <p:nvPicPr>
          <p:cNvPr id="4" name="圖片 6">
            <a:extLst>
              <a:ext uri="{FF2B5EF4-FFF2-40B4-BE49-F238E27FC236}">
                <a16:creationId xmlns:a16="http://schemas.microsoft.com/office/drawing/2014/main" id="{3038E2CD-7A09-5674-11E7-234C40E44D95}"/>
              </a:ext>
            </a:extLst>
          </p:cNvPr>
          <p:cNvPicPr>
            <a:picLocks noChangeAspect="1"/>
          </p:cNvPicPr>
          <p:nvPr/>
        </p:nvPicPr>
        <p:blipFill>
          <a:blip r:embed="rId3"/>
          <a:stretch>
            <a:fillRect/>
          </a:stretch>
        </p:blipFill>
        <p:spPr>
          <a:xfrm>
            <a:off x="1803401" y="4731479"/>
            <a:ext cx="5001985" cy="769612"/>
          </a:xfrm>
          <a:prstGeom prst="rect">
            <a:avLst/>
          </a:prstGeom>
        </p:spPr>
      </p:pic>
      <p:pic>
        <p:nvPicPr>
          <p:cNvPr id="7" name="圖片 8">
            <a:extLst>
              <a:ext uri="{FF2B5EF4-FFF2-40B4-BE49-F238E27FC236}">
                <a16:creationId xmlns:a16="http://schemas.microsoft.com/office/drawing/2014/main" id="{BE7D97FF-8349-CA52-AE75-FEF718D750B3}"/>
              </a:ext>
            </a:extLst>
          </p:cNvPr>
          <p:cNvPicPr>
            <a:picLocks noChangeAspect="1"/>
          </p:cNvPicPr>
          <p:nvPr/>
        </p:nvPicPr>
        <p:blipFill>
          <a:blip r:embed="rId4"/>
          <a:stretch>
            <a:fillRect/>
          </a:stretch>
        </p:blipFill>
        <p:spPr>
          <a:xfrm>
            <a:off x="1803400" y="5489272"/>
            <a:ext cx="5001985" cy="360739"/>
          </a:xfrm>
          <a:prstGeom prst="rect">
            <a:avLst/>
          </a:prstGeom>
        </p:spPr>
      </p:pic>
      <p:sp>
        <p:nvSpPr>
          <p:cNvPr id="10" name="向右箭號 9"/>
          <p:cNvSpPr/>
          <p:nvPr/>
        </p:nvSpPr>
        <p:spPr>
          <a:xfrm rot="12240000">
            <a:off x="3495777" y="5785197"/>
            <a:ext cx="848114" cy="247469"/>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pic>
        <p:nvPicPr>
          <p:cNvPr id="5" name="圖片 8">
            <a:extLst>
              <a:ext uri="{FF2B5EF4-FFF2-40B4-BE49-F238E27FC236}">
                <a16:creationId xmlns:a16="http://schemas.microsoft.com/office/drawing/2014/main" id="{BBB41F05-4E7E-E3BE-0718-1125AD12D9C7}"/>
              </a:ext>
            </a:extLst>
          </p:cNvPr>
          <p:cNvPicPr>
            <a:picLocks noChangeAspect="1"/>
          </p:cNvPicPr>
          <p:nvPr/>
        </p:nvPicPr>
        <p:blipFill rotWithShape="1">
          <a:blip r:embed="rId4"/>
          <a:srcRect t="20513" r="63949" b="7692"/>
          <a:stretch/>
        </p:blipFill>
        <p:spPr>
          <a:xfrm>
            <a:off x="4388756" y="5870270"/>
            <a:ext cx="4415817" cy="649065"/>
          </a:xfrm>
          <a:prstGeom prst="rect">
            <a:avLst/>
          </a:prstGeom>
        </p:spPr>
      </p:pic>
      <p:sp>
        <p:nvSpPr>
          <p:cNvPr id="8" name="矩形 7">
            <a:extLst>
              <a:ext uri="{FF2B5EF4-FFF2-40B4-BE49-F238E27FC236}">
                <a16:creationId xmlns:a16="http://schemas.microsoft.com/office/drawing/2014/main" id="{A7778C50-1812-83F4-5A5E-948B9A26AC3B}"/>
              </a:ext>
            </a:extLst>
          </p:cNvPr>
          <p:cNvSpPr/>
          <p:nvPr/>
        </p:nvSpPr>
        <p:spPr>
          <a:xfrm>
            <a:off x="4388338" y="5912338"/>
            <a:ext cx="4411785" cy="6017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Tree>
    <p:extLst>
      <p:ext uri="{BB962C8B-B14F-4D97-AF65-F5344CB8AC3E}">
        <p14:creationId xmlns:p14="http://schemas.microsoft.com/office/powerpoint/2010/main" val="1218035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696A822-9418-427A-A7DD-F7D4CF8952B5}"/>
              </a:ext>
            </a:extLst>
          </p:cNvPr>
          <p:cNvSpPr txBox="1"/>
          <p:nvPr/>
        </p:nvSpPr>
        <p:spPr>
          <a:xfrm>
            <a:off x="859848" y="2459504"/>
            <a:ext cx="10020588" cy="2339102"/>
          </a:xfrm>
          <a:prstGeom prst="rect">
            <a:avLst/>
          </a:prstGeom>
          <a:noFill/>
        </p:spPr>
        <p:txBody>
          <a:bodyPr wrap="square" lIns="91440" tIns="45720" rIns="91440" bIns="45720" rtlCol="0" anchor="t">
            <a:spAutoFit/>
          </a:bodyPr>
          <a:lstStyle/>
          <a:p>
            <a:pPr marL="173355" indent="-173355" algn="just" defTabSz="914400" fontAlgn="base">
              <a:spcBef>
                <a:spcPts val="1200"/>
              </a:spcBef>
              <a:buClr>
                <a:schemeClr val="tx1"/>
              </a:buClr>
              <a:buFont typeface="Arial" panose="020B0604020202020204" pitchFamily="34" charset="0"/>
              <a:buChar char="•"/>
            </a:pPr>
            <a:r>
              <a:rPr lang="zh-TW" altLang="zh-TW" sz="2400">
                <a:ea typeface="+mn-lt"/>
                <a:cs typeface="+mn-lt"/>
              </a:rPr>
              <a:t>可以成功將</a:t>
            </a:r>
            <a:r>
              <a:rPr lang="en-US" altLang="zh-TW" sz="2400" dirty="0" err="1">
                <a:ea typeface="+mn-lt"/>
                <a:cs typeface="+mn-lt"/>
              </a:rPr>
              <a:t>TFLite</a:t>
            </a:r>
            <a:r>
              <a:rPr lang="zh-TW" altLang="zh-TW" sz="2400">
                <a:ea typeface="+mn-lt"/>
                <a:cs typeface="+mn-lt"/>
              </a:rPr>
              <a:t>形式的模型進行量化，將權重原本float32形式轉換為int8，</a:t>
            </a:r>
            <a:r>
              <a:rPr lang="zh-TW" altLang="en-US" sz="2400">
                <a:ea typeface="+mn-lt"/>
                <a:cs typeface="+mn-lt"/>
              </a:rPr>
              <a:t>使</a:t>
            </a:r>
            <a:r>
              <a:rPr lang="zh-TW" altLang="zh-TW" sz="2400">
                <a:ea typeface="+mn-lt"/>
                <a:cs typeface="+mn-lt"/>
              </a:rPr>
              <a:t>模型的</a:t>
            </a:r>
            <a:r>
              <a:rPr lang="zh-TW" altLang="en-US" sz="2400">
                <a:ea typeface="+mn-lt"/>
                <a:cs typeface="+mn-lt"/>
              </a:rPr>
              <a:t>大小</a:t>
            </a:r>
            <a:r>
              <a:rPr lang="zh-TW" altLang="en-US" sz="2400">
                <a:solidFill>
                  <a:srgbClr val="000000"/>
                </a:solidFill>
                <a:ea typeface="+mn-lt"/>
                <a:cs typeface="+mn-lt"/>
              </a:rPr>
              <a:t>減少</a:t>
            </a:r>
            <a:r>
              <a:rPr lang="zh-TW" sz="2400">
                <a:solidFill>
                  <a:srgbClr val="FF0000"/>
                </a:solidFill>
                <a:ea typeface="+mn-lt"/>
                <a:cs typeface="+mn-lt"/>
              </a:rPr>
              <a:t>81.63%</a:t>
            </a:r>
            <a:r>
              <a:rPr lang="zh-TW" altLang="en-US" sz="2400">
                <a:ea typeface="+mn-lt"/>
                <a:cs typeface="+mn-lt"/>
              </a:rPr>
              <a:t>。</a:t>
            </a:r>
            <a:endParaRPr lang="zh-TW">
              <a:ea typeface="微軟正黑體"/>
              <a:cs typeface="Arial"/>
            </a:endParaRPr>
          </a:p>
          <a:p>
            <a:pPr marL="173355" indent="-173355" algn="just" defTabSz="914400" fontAlgn="base">
              <a:spcBef>
                <a:spcPts val="1200"/>
              </a:spcBef>
              <a:buClr>
                <a:schemeClr val="tx1"/>
              </a:buClr>
              <a:buFont typeface="Wingdings" panose="05000000000000000000" pitchFamily="2" charset="2"/>
              <a:buChar char="l"/>
            </a:pPr>
            <a:endParaRPr lang="en-US" altLang="zh-TW" sz="2400">
              <a:ea typeface="+mn-lt"/>
              <a:cs typeface="+mn-lt"/>
            </a:endParaRPr>
          </a:p>
          <a:p>
            <a:endParaRPr lang="en-US" altLang="zh-TW" sz="2000"/>
          </a:p>
          <a:p>
            <a:endParaRPr lang="en-US" altLang="zh-TW" sz="2400">
              <a:ea typeface="+mn-lt"/>
              <a:cs typeface="+mn-lt"/>
            </a:endParaRPr>
          </a:p>
          <a:p>
            <a:endParaRPr lang="en-US" altLang="zh-TW" sz="2000"/>
          </a:p>
        </p:txBody>
      </p:sp>
      <p:sp>
        <p:nvSpPr>
          <p:cNvPr id="6" name="Title 2">
            <a:extLst>
              <a:ext uri="{FF2B5EF4-FFF2-40B4-BE49-F238E27FC236}">
                <a16:creationId xmlns:a16="http://schemas.microsoft.com/office/drawing/2014/main" id="{C3ABBA4B-B90B-43E8-9CFF-1186311E424A}"/>
              </a:ext>
            </a:extLst>
          </p:cNvPr>
          <p:cNvSpPr txBox="1">
            <a:spLocks/>
          </p:cNvSpPr>
          <p:nvPr/>
        </p:nvSpPr>
        <p:spPr>
          <a:xfrm>
            <a:off x="512751" y="331044"/>
            <a:ext cx="11277922" cy="100584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zh-TW" altLang="en-US"/>
              <a:t>基於深度學習之睡眠呼吸中止症檢測</a:t>
            </a:r>
            <a:r>
              <a:rPr lang="en-US" altLang="zh-TW"/>
              <a:t>-</a:t>
            </a:r>
            <a:r>
              <a:rPr lang="zh-TW" altLang="en-US" b="1"/>
              <a:t>作品進度</a:t>
            </a:r>
          </a:p>
        </p:txBody>
      </p:sp>
      <p:sp>
        <p:nvSpPr>
          <p:cNvPr id="11" name="文字方塊 10">
            <a:extLst>
              <a:ext uri="{FF2B5EF4-FFF2-40B4-BE49-F238E27FC236}">
                <a16:creationId xmlns:a16="http://schemas.microsoft.com/office/drawing/2014/main" id="{E78FF5D0-9539-440A-93B0-0835EC3620AF}"/>
              </a:ext>
            </a:extLst>
          </p:cNvPr>
          <p:cNvSpPr txBox="1"/>
          <p:nvPr/>
        </p:nvSpPr>
        <p:spPr>
          <a:xfrm>
            <a:off x="230475" y="1833652"/>
            <a:ext cx="33382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作品進度</a:t>
            </a:r>
          </a:p>
        </p:txBody>
      </p:sp>
      <p:pic>
        <p:nvPicPr>
          <p:cNvPr id="3" name="圖片 4">
            <a:extLst>
              <a:ext uri="{FF2B5EF4-FFF2-40B4-BE49-F238E27FC236}">
                <a16:creationId xmlns:a16="http://schemas.microsoft.com/office/drawing/2014/main" id="{75B27F46-BB81-7B4B-4606-1A7B8FDEFC16}"/>
              </a:ext>
            </a:extLst>
          </p:cNvPr>
          <p:cNvPicPr>
            <a:picLocks noChangeAspect="1"/>
          </p:cNvPicPr>
          <p:nvPr/>
        </p:nvPicPr>
        <p:blipFill>
          <a:blip r:embed="rId2"/>
          <a:stretch>
            <a:fillRect/>
          </a:stretch>
        </p:blipFill>
        <p:spPr>
          <a:xfrm>
            <a:off x="9563711" y="4975225"/>
            <a:ext cx="762733" cy="463550"/>
          </a:xfrm>
          <a:prstGeom prst="rect">
            <a:avLst/>
          </a:prstGeom>
        </p:spPr>
      </p:pic>
      <p:pic>
        <p:nvPicPr>
          <p:cNvPr id="5" name="圖片 6">
            <a:extLst>
              <a:ext uri="{FF2B5EF4-FFF2-40B4-BE49-F238E27FC236}">
                <a16:creationId xmlns:a16="http://schemas.microsoft.com/office/drawing/2014/main" id="{8318ADAC-0119-A3B1-87ED-0017F5794D8D}"/>
              </a:ext>
            </a:extLst>
          </p:cNvPr>
          <p:cNvPicPr>
            <a:picLocks noChangeAspect="1"/>
          </p:cNvPicPr>
          <p:nvPr/>
        </p:nvPicPr>
        <p:blipFill>
          <a:blip r:embed="rId3"/>
          <a:stretch>
            <a:fillRect/>
          </a:stretch>
        </p:blipFill>
        <p:spPr>
          <a:xfrm>
            <a:off x="7482621" y="4095995"/>
            <a:ext cx="2687759" cy="522165"/>
          </a:xfrm>
          <a:prstGeom prst="rect">
            <a:avLst/>
          </a:prstGeom>
        </p:spPr>
      </p:pic>
      <p:pic>
        <p:nvPicPr>
          <p:cNvPr id="7" name="圖片 8">
            <a:extLst>
              <a:ext uri="{FF2B5EF4-FFF2-40B4-BE49-F238E27FC236}">
                <a16:creationId xmlns:a16="http://schemas.microsoft.com/office/drawing/2014/main" id="{2C716CBD-F8CC-97B1-71BC-976DD3BC34F0}"/>
              </a:ext>
            </a:extLst>
          </p:cNvPr>
          <p:cNvPicPr>
            <a:picLocks noChangeAspect="1"/>
          </p:cNvPicPr>
          <p:nvPr/>
        </p:nvPicPr>
        <p:blipFill>
          <a:blip r:embed="rId4"/>
          <a:stretch>
            <a:fillRect/>
          </a:stretch>
        </p:blipFill>
        <p:spPr>
          <a:xfrm>
            <a:off x="7136668" y="5019066"/>
            <a:ext cx="898280" cy="463793"/>
          </a:xfrm>
          <a:prstGeom prst="rect">
            <a:avLst/>
          </a:prstGeom>
        </p:spPr>
      </p:pic>
      <p:sp>
        <p:nvSpPr>
          <p:cNvPr id="12" name="向右箭號 9">
            <a:extLst>
              <a:ext uri="{FF2B5EF4-FFF2-40B4-BE49-F238E27FC236}">
                <a16:creationId xmlns:a16="http://schemas.microsoft.com/office/drawing/2014/main" id="{4B873E8F-CE16-9D4C-2E3D-8C6ADDEF886F}"/>
              </a:ext>
            </a:extLst>
          </p:cNvPr>
          <p:cNvSpPr/>
          <p:nvPr/>
        </p:nvSpPr>
        <p:spPr>
          <a:xfrm>
            <a:off x="8471703" y="4827179"/>
            <a:ext cx="712043" cy="83641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13" name="文字方塊 12">
            <a:extLst>
              <a:ext uri="{FF2B5EF4-FFF2-40B4-BE49-F238E27FC236}">
                <a16:creationId xmlns:a16="http://schemas.microsoft.com/office/drawing/2014/main" id="{A6CEBDE1-61BB-B6B4-ABF4-C2702243CD3C}"/>
              </a:ext>
            </a:extLst>
          </p:cNvPr>
          <p:cNvSpPr txBox="1"/>
          <p:nvPr/>
        </p:nvSpPr>
        <p:spPr>
          <a:xfrm>
            <a:off x="7479322" y="6121399"/>
            <a:ext cx="3886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zh-TW" altLang="en-US" sz="2000">
                <a:ea typeface="微軟正黑體"/>
                <a:cs typeface="Arial"/>
              </a:rPr>
              <a:t>模型大小降低了</a:t>
            </a:r>
            <a:r>
              <a:rPr lang="zh-TW" altLang="en-US" sz="2000">
                <a:solidFill>
                  <a:srgbClr val="FF0000"/>
                </a:solidFill>
                <a:ea typeface="微軟正黑體"/>
                <a:cs typeface="Arial"/>
              </a:rPr>
              <a:t>81.63%</a:t>
            </a:r>
          </a:p>
        </p:txBody>
      </p:sp>
      <p:pic>
        <p:nvPicPr>
          <p:cNvPr id="4" name="圖片 7">
            <a:extLst>
              <a:ext uri="{FF2B5EF4-FFF2-40B4-BE49-F238E27FC236}">
                <a16:creationId xmlns:a16="http://schemas.microsoft.com/office/drawing/2014/main" id="{B5C5C053-29A7-4AF7-ED1E-5F9B95E53EB1}"/>
              </a:ext>
            </a:extLst>
          </p:cNvPr>
          <p:cNvPicPr>
            <a:picLocks noChangeAspect="1"/>
          </p:cNvPicPr>
          <p:nvPr/>
        </p:nvPicPr>
        <p:blipFill>
          <a:blip r:embed="rId5"/>
          <a:stretch>
            <a:fillRect/>
          </a:stretch>
        </p:blipFill>
        <p:spPr>
          <a:xfrm>
            <a:off x="894862" y="3630322"/>
            <a:ext cx="5498123" cy="2557435"/>
          </a:xfrm>
          <a:prstGeom prst="rect">
            <a:avLst/>
          </a:prstGeom>
        </p:spPr>
      </p:pic>
      <p:sp>
        <p:nvSpPr>
          <p:cNvPr id="8" name="文字方塊 7">
            <a:extLst>
              <a:ext uri="{FF2B5EF4-FFF2-40B4-BE49-F238E27FC236}">
                <a16:creationId xmlns:a16="http://schemas.microsoft.com/office/drawing/2014/main" id="{FE3B7D14-B407-4394-B242-6588AE490AC1}"/>
              </a:ext>
            </a:extLst>
          </p:cNvPr>
          <p:cNvSpPr txBox="1"/>
          <p:nvPr/>
        </p:nvSpPr>
        <p:spPr>
          <a:xfrm>
            <a:off x="1979246" y="6121400"/>
            <a:ext cx="401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000">
                <a:ea typeface="微軟正黑體"/>
              </a:rPr>
              <a:t>將高精度連續值近似為離散值</a:t>
            </a:r>
            <a:endParaRPr lang="zh-TW" altLang="en-US" sz="2000">
              <a:ea typeface="微軟正黑體"/>
              <a:cs typeface="Arial"/>
            </a:endParaRPr>
          </a:p>
        </p:txBody>
      </p:sp>
    </p:spTree>
    <p:extLst>
      <p:ext uri="{BB962C8B-B14F-4D97-AF65-F5344CB8AC3E}">
        <p14:creationId xmlns:p14="http://schemas.microsoft.com/office/powerpoint/2010/main" val="284539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696A822-9418-427A-A7DD-F7D4CF8952B5}"/>
              </a:ext>
            </a:extLst>
          </p:cNvPr>
          <p:cNvSpPr txBox="1"/>
          <p:nvPr/>
        </p:nvSpPr>
        <p:spPr>
          <a:xfrm>
            <a:off x="859848" y="2459504"/>
            <a:ext cx="10144800" cy="2339102"/>
          </a:xfrm>
          <a:prstGeom prst="rect">
            <a:avLst/>
          </a:prstGeom>
          <a:noFill/>
        </p:spPr>
        <p:txBody>
          <a:bodyPr wrap="square" lIns="91440" tIns="45720" rIns="91440" bIns="45720" rtlCol="0" anchor="t">
            <a:spAutoFit/>
          </a:bodyPr>
          <a:lstStyle/>
          <a:p>
            <a:pPr marL="173736" indent="-173736" algn="just" defTabSz="914400" fontAlgn="base">
              <a:spcBef>
                <a:spcPts val="1200"/>
              </a:spcBef>
              <a:buClr>
                <a:schemeClr val="tx1"/>
              </a:buClr>
              <a:buFont typeface="Arial" panose="020B0604020202020204" pitchFamily="34" charset="0"/>
              <a:buChar char="•"/>
            </a:pPr>
            <a:r>
              <a:rPr lang="zh-TW" altLang="en-US" sz="2400">
                <a:ea typeface="+mn-lt"/>
                <a:cs typeface="+mn-lt"/>
              </a:rPr>
              <a:t>使用自製支架，將MAX86150 ECG感測模組以及OLED顯示器，安裝在開發板上，並可以配戴於使用者身上。</a:t>
            </a:r>
          </a:p>
          <a:p>
            <a:pPr marL="173355" indent="-173355" algn="just" defTabSz="914400" fontAlgn="base">
              <a:spcBef>
                <a:spcPts val="1200"/>
              </a:spcBef>
              <a:buClr>
                <a:schemeClr val="tx1"/>
              </a:buClr>
              <a:buFont typeface="Wingdings" panose="05000000000000000000" pitchFamily="2" charset="2"/>
              <a:buChar char="l"/>
            </a:pPr>
            <a:endParaRPr lang="en-US" altLang="zh-TW" sz="2400">
              <a:ea typeface="+mn-lt"/>
              <a:cs typeface="+mn-lt"/>
            </a:endParaRPr>
          </a:p>
          <a:p>
            <a:endParaRPr lang="en-US" altLang="zh-TW" sz="2000"/>
          </a:p>
          <a:p>
            <a:endParaRPr lang="en-US" altLang="zh-TW" sz="2400">
              <a:ea typeface="+mn-lt"/>
              <a:cs typeface="+mn-lt"/>
            </a:endParaRPr>
          </a:p>
          <a:p>
            <a:endParaRPr lang="en-US" altLang="zh-TW" sz="2000"/>
          </a:p>
        </p:txBody>
      </p:sp>
      <p:sp>
        <p:nvSpPr>
          <p:cNvPr id="6" name="Title 2">
            <a:extLst>
              <a:ext uri="{FF2B5EF4-FFF2-40B4-BE49-F238E27FC236}">
                <a16:creationId xmlns:a16="http://schemas.microsoft.com/office/drawing/2014/main" id="{C3ABBA4B-B90B-43E8-9CFF-1186311E424A}"/>
              </a:ext>
            </a:extLst>
          </p:cNvPr>
          <p:cNvSpPr txBox="1">
            <a:spLocks/>
          </p:cNvSpPr>
          <p:nvPr/>
        </p:nvSpPr>
        <p:spPr>
          <a:xfrm>
            <a:off x="512751" y="331044"/>
            <a:ext cx="11277922" cy="100584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zh-TW" altLang="en-US"/>
              <a:t>基於深度學習之睡眠呼吸中止症檢測</a:t>
            </a:r>
            <a:r>
              <a:rPr lang="en-US" altLang="zh-TW"/>
              <a:t>-</a:t>
            </a:r>
            <a:r>
              <a:rPr lang="zh-TW" altLang="en-US" b="1"/>
              <a:t>作品進度</a:t>
            </a:r>
          </a:p>
        </p:txBody>
      </p:sp>
      <p:sp>
        <p:nvSpPr>
          <p:cNvPr id="11" name="文字方塊 10">
            <a:extLst>
              <a:ext uri="{FF2B5EF4-FFF2-40B4-BE49-F238E27FC236}">
                <a16:creationId xmlns:a16="http://schemas.microsoft.com/office/drawing/2014/main" id="{E78FF5D0-9539-440A-93B0-0835EC3620AF}"/>
              </a:ext>
            </a:extLst>
          </p:cNvPr>
          <p:cNvSpPr txBox="1"/>
          <p:nvPr/>
        </p:nvSpPr>
        <p:spPr>
          <a:xfrm>
            <a:off x="230475" y="1833652"/>
            <a:ext cx="33382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作品進度</a:t>
            </a:r>
          </a:p>
        </p:txBody>
      </p:sp>
      <p:pic>
        <p:nvPicPr>
          <p:cNvPr id="3" name="圖片 3" descr="一張含有 電子用品 的圖片&#10;&#10;自動產生的描述">
            <a:extLst>
              <a:ext uri="{FF2B5EF4-FFF2-40B4-BE49-F238E27FC236}">
                <a16:creationId xmlns:a16="http://schemas.microsoft.com/office/drawing/2014/main" id="{776653C2-AA0E-C373-CA93-CE6D2E89A71B}"/>
              </a:ext>
            </a:extLst>
          </p:cNvPr>
          <p:cNvPicPr>
            <a:picLocks noChangeAspect="1"/>
          </p:cNvPicPr>
          <p:nvPr/>
        </p:nvPicPr>
        <p:blipFill rotWithShape="1">
          <a:blip r:embed="rId2"/>
          <a:srcRect l="9469" r="6235" b="309"/>
          <a:stretch/>
        </p:blipFill>
        <p:spPr>
          <a:xfrm>
            <a:off x="732972" y="3280229"/>
            <a:ext cx="3306487" cy="2928264"/>
          </a:xfrm>
          <a:prstGeom prst="rect">
            <a:avLst/>
          </a:prstGeom>
        </p:spPr>
      </p:pic>
      <p:pic>
        <p:nvPicPr>
          <p:cNvPr id="4" name="圖片 4" descr="一張含有 電子用品 的圖片&#10;&#10;自動產生的描述">
            <a:extLst>
              <a:ext uri="{FF2B5EF4-FFF2-40B4-BE49-F238E27FC236}">
                <a16:creationId xmlns:a16="http://schemas.microsoft.com/office/drawing/2014/main" id="{541EFB24-DE95-62D1-EE58-270C9122741E}"/>
              </a:ext>
            </a:extLst>
          </p:cNvPr>
          <p:cNvPicPr>
            <a:picLocks noChangeAspect="1"/>
          </p:cNvPicPr>
          <p:nvPr/>
        </p:nvPicPr>
        <p:blipFill rotWithShape="1">
          <a:blip r:embed="rId3"/>
          <a:srcRect l="4850" r="3695" b="617"/>
          <a:stretch/>
        </p:blipFill>
        <p:spPr>
          <a:xfrm>
            <a:off x="4298043" y="3280229"/>
            <a:ext cx="3587313" cy="2919198"/>
          </a:xfrm>
          <a:prstGeom prst="rect">
            <a:avLst/>
          </a:prstGeom>
        </p:spPr>
      </p:pic>
      <p:pic>
        <p:nvPicPr>
          <p:cNvPr id="5" name="圖片 9" descr="一張含有 文字, 電子用品 的圖片&#10;&#10;自動產生的描述">
            <a:extLst>
              <a:ext uri="{FF2B5EF4-FFF2-40B4-BE49-F238E27FC236}">
                <a16:creationId xmlns:a16="http://schemas.microsoft.com/office/drawing/2014/main" id="{1D224AF8-0444-F401-6251-A44CB4450367}"/>
              </a:ext>
            </a:extLst>
          </p:cNvPr>
          <p:cNvPicPr>
            <a:picLocks noChangeAspect="1"/>
          </p:cNvPicPr>
          <p:nvPr/>
        </p:nvPicPr>
        <p:blipFill rotWithShape="1">
          <a:blip r:embed="rId4"/>
          <a:srcRect t="123" r="12471" b="309"/>
          <a:stretch/>
        </p:blipFill>
        <p:spPr>
          <a:xfrm>
            <a:off x="8117113" y="3283857"/>
            <a:ext cx="3433309" cy="2924640"/>
          </a:xfrm>
          <a:prstGeom prst="rect">
            <a:avLst/>
          </a:prstGeom>
        </p:spPr>
      </p:pic>
      <p:sp>
        <p:nvSpPr>
          <p:cNvPr id="14" name="文字方塊 13">
            <a:extLst>
              <a:ext uri="{FF2B5EF4-FFF2-40B4-BE49-F238E27FC236}">
                <a16:creationId xmlns:a16="http://schemas.microsoft.com/office/drawing/2014/main" id="{CADBCAD4-3734-C79C-9F91-C2E8EA9FAE39}"/>
              </a:ext>
            </a:extLst>
          </p:cNvPr>
          <p:cNvSpPr txBox="1"/>
          <p:nvPr/>
        </p:nvSpPr>
        <p:spPr>
          <a:xfrm>
            <a:off x="1685471" y="6257470"/>
            <a:ext cx="154577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000"/>
              <a:t>作品完成圖</a:t>
            </a:r>
          </a:p>
        </p:txBody>
      </p:sp>
      <p:sp>
        <p:nvSpPr>
          <p:cNvPr id="15" name="文字方塊 14">
            <a:extLst>
              <a:ext uri="{FF2B5EF4-FFF2-40B4-BE49-F238E27FC236}">
                <a16:creationId xmlns:a16="http://schemas.microsoft.com/office/drawing/2014/main" id="{7F7B248F-A8F8-D959-73DD-FA1DE06BEC4E}"/>
              </a:ext>
            </a:extLst>
          </p:cNvPr>
          <p:cNvSpPr txBox="1"/>
          <p:nvPr/>
        </p:nvSpPr>
        <p:spPr>
          <a:xfrm>
            <a:off x="5164364" y="6257469"/>
            <a:ext cx="205376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000"/>
              <a:t>MAX86150模組</a:t>
            </a:r>
          </a:p>
        </p:txBody>
      </p:sp>
      <p:sp>
        <p:nvSpPr>
          <p:cNvPr id="16" name="文字方塊 15">
            <a:extLst>
              <a:ext uri="{FF2B5EF4-FFF2-40B4-BE49-F238E27FC236}">
                <a16:creationId xmlns:a16="http://schemas.microsoft.com/office/drawing/2014/main" id="{6E8EFB6F-4771-1DAF-102D-CB2CC1428610}"/>
              </a:ext>
            </a:extLst>
          </p:cNvPr>
          <p:cNvSpPr txBox="1"/>
          <p:nvPr/>
        </p:nvSpPr>
        <p:spPr>
          <a:xfrm>
            <a:off x="9013290" y="6257469"/>
            <a:ext cx="185419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000"/>
              <a:t>OLED顯示器</a:t>
            </a:r>
          </a:p>
        </p:txBody>
      </p:sp>
    </p:spTree>
    <p:extLst>
      <p:ext uri="{BB962C8B-B14F-4D97-AF65-F5344CB8AC3E}">
        <p14:creationId xmlns:p14="http://schemas.microsoft.com/office/powerpoint/2010/main" val="4146629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696A822-9418-427A-A7DD-F7D4CF8952B5}"/>
              </a:ext>
            </a:extLst>
          </p:cNvPr>
          <p:cNvSpPr txBox="1"/>
          <p:nvPr/>
        </p:nvSpPr>
        <p:spPr>
          <a:xfrm>
            <a:off x="859847" y="2459504"/>
            <a:ext cx="10094479" cy="2708434"/>
          </a:xfrm>
          <a:prstGeom prst="rect">
            <a:avLst/>
          </a:prstGeom>
          <a:noFill/>
        </p:spPr>
        <p:txBody>
          <a:bodyPr wrap="square" lIns="91440" tIns="45720" rIns="91440" bIns="45720" rtlCol="0" anchor="t">
            <a:spAutoFit/>
          </a:bodyPr>
          <a:lstStyle/>
          <a:p>
            <a:pPr marL="173355" indent="-173355" algn="just" defTabSz="914400" fontAlgn="base">
              <a:spcBef>
                <a:spcPts val="1200"/>
              </a:spcBef>
              <a:buClr>
                <a:schemeClr val="tx1"/>
              </a:buClr>
              <a:buFont typeface="Arial" panose="020B0604020202020204" pitchFamily="34" charset="0"/>
              <a:buChar char="•"/>
            </a:pPr>
            <a:r>
              <a:rPr lang="zh-TW" altLang="en-US" sz="2400">
                <a:ea typeface="+mn-lt"/>
                <a:cs typeface="+mn-lt"/>
              </a:rPr>
              <a:t>OLED的顯示畫面共有四個狀態，分別為待機畫面、檢測結果為呼吸中止(打叉)、呼吸正常(打勾)、以及使用者醒來後，會顯示在這睡眠時間內，每小時平均的呼吸中止次數(AI指數)，讓使用者作為診斷的參考指數。</a:t>
            </a:r>
            <a:endParaRPr lang="zh-TW"/>
          </a:p>
          <a:p>
            <a:pPr marL="173355" indent="-173355" algn="just" defTabSz="914400" fontAlgn="base">
              <a:spcBef>
                <a:spcPts val="1200"/>
              </a:spcBef>
              <a:buClr>
                <a:schemeClr val="tx1"/>
              </a:buClr>
              <a:buFont typeface="Wingdings" panose="05000000000000000000" pitchFamily="2" charset="2"/>
              <a:buChar char="l"/>
            </a:pPr>
            <a:endParaRPr lang="en-US" altLang="zh-TW" sz="2400">
              <a:ea typeface="+mn-lt"/>
              <a:cs typeface="+mn-lt"/>
            </a:endParaRPr>
          </a:p>
          <a:p>
            <a:endParaRPr lang="en-US" altLang="zh-TW" sz="2000"/>
          </a:p>
          <a:p>
            <a:endParaRPr lang="en-US" altLang="zh-TW" sz="2400">
              <a:ea typeface="+mn-lt"/>
              <a:cs typeface="+mn-lt"/>
            </a:endParaRPr>
          </a:p>
          <a:p>
            <a:endParaRPr lang="en-US" altLang="zh-TW" sz="2000"/>
          </a:p>
        </p:txBody>
      </p:sp>
      <p:sp>
        <p:nvSpPr>
          <p:cNvPr id="6" name="Title 2">
            <a:extLst>
              <a:ext uri="{FF2B5EF4-FFF2-40B4-BE49-F238E27FC236}">
                <a16:creationId xmlns:a16="http://schemas.microsoft.com/office/drawing/2014/main" id="{C3ABBA4B-B90B-43E8-9CFF-1186311E424A}"/>
              </a:ext>
            </a:extLst>
          </p:cNvPr>
          <p:cNvSpPr txBox="1">
            <a:spLocks/>
          </p:cNvSpPr>
          <p:nvPr/>
        </p:nvSpPr>
        <p:spPr>
          <a:xfrm>
            <a:off x="512751" y="331044"/>
            <a:ext cx="11277922" cy="100584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zh-TW" altLang="en-US"/>
              <a:t>基於深度學習之睡眠呼吸中止症檢測</a:t>
            </a:r>
            <a:r>
              <a:rPr lang="en-US" altLang="zh-TW"/>
              <a:t>-</a:t>
            </a:r>
            <a:r>
              <a:rPr lang="zh-TW" altLang="en-US" b="1"/>
              <a:t>作品進度</a:t>
            </a:r>
          </a:p>
        </p:txBody>
      </p:sp>
      <p:sp>
        <p:nvSpPr>
          <p:cNvPr id="11" name="文字方塊 10">
            <a:extLst>
              <a:ext uri="{FF2B5EF4-FFF2-40B4-BE49-F238E27FC236}">
                <a16:creationId xmlns:a16="http://schemas.microsoft.com/office/drawing/2014/main" id="{E78FF5D0-9539-440A-93B0-0835EC3620AF}"/>
              </a:ext>
            </a:extLst>
          </p:cNvPr>
          <p:cNvSpPr txBox="1"/>
          <p:nvPr/>
        </p:nvSpPr>
        <p:spPr>
          <a:xfrm>
            <a:off x="230475" y="1833652"/>
            <a:ext cx="33382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作品進度</a:t>
            </a:r>
          </a:p>
        </p:txBody>
      </p:sp>
      <p:sp>
        <p:nvSpPr>
          <p:cNvPr id="14" name="文字方塊 13">
            <a:extLst>
              <a:ext uri="{FF2B5EF4-FFF2-40B4-BE49-F238E27FC236}">
                <a16:creationId xmlns:a16="http://schemas.microsoft.com/office/drawing/2014/main" id="{B3967762-1A9F-2A4A-8AD9-C9925005F0F8}"/>
              </a:ext>
            </a:extLst>
          </p:cNvPr>
          <p:cNvSpPr txBox="1"/>
          <p:nvPr/>
        </p:nvSpPr>
        <p:spPr>
          <a:xfrm>
            <a:off x="1084507" y="5972145"/>
            <a:ext cx="142784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000">
                <a:ea typeface="微軟正黑體"/>
              </a:rPr>
              <a:t>待機畫面</a:t>
            </a:r>
            <a:endParaRPr lang="zh-TW" altLang="en-US" sz="2000"/>
          </a:p>
        </p:txBody>
      </p:sp>
      <p:sp>
        <p:nvSpPr>
          <p:cNvPr id="15" name="文字方塊 14">
            <a:extLst>
              <a:ext uri="{FF2B5EF4-FFF2-40B4-BE49-F238E27FC236}">
                <a16:creationId xmlns:a16="http://schemas.microsoft.com/office/drawing/2014/main" id="{AF3AD32B-256F-7736-4CB1-338927C9F934}"/>
              </a:ext>
            </a:extLst>
          </p:cNvPr>
          <p:cNvSpPr txBox="1"/>
          <p:nvPr/>
        </p:nvSpPr>
        <p:spPr>
          <a:xfrm>
            <a:off x="3595198" y="5972144"/>
            <a:ext cx="200073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000">
                <a:ea typeface="微軟正黑體"/>
              </a:rPr>
              <a:t>檢測為呼吸中止</a:t>
            </a:r>
            <a:endParaRPr lang="zh-TW" altLang="en-US" sz="2000"/>
          </a:p>
        </p:txBody>
      </p:sp>
      <p:sp>
        <p:nvSpPr>
          <p:cNvPr id="16" name="文字方塊 1">
            <a:extLst>
              <a:ext uri="{FF2B5EF4-FFF2-40B4-BE49-F238E27FC236}">
                <a16:creationId xmlns:a16="http://schemas.microsoft.com/office/drawing/2014/main" id="{381A1C69-BAB5-CF20-84DB-FA9BF85F3F01}"/>
              </a:ext>
            </a:extLst>
          </p:cNvPr>
          <p:cNvSpPr txBox="1"/>
          <p:nvPr/>
        </p:nvSpPr>
        <p:spPr>
          <a:xfrm>
            <a:off x="6690649" y="5972144"/>
            <a:ext cx="2743199"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zh-TW" altLang="en-US" sz="2000">
                <a:ea typeface="微軟正黑體"/>
              </a:rPr>
              <a:t>檢測為呼吸正常</a:t>
            </a:r>
            <a:endParaRPr lang="zh-TW" altLang="en-US" sz="2000"/>
          </a:p>
        </p:txBody>
      </p:sp>
      <p:sp>
        <p:nvSpPr>
          <p:cNvPr id="12" name="文字方塊 1">
            <a:extLst>
              <a:ext uri="{FF2B5EF4-FFF2-40B4-BE49-F238E27FC236}">
                <a16:creationId xmlns:a16="http://schemas.microsoft.com/office/drawing/2014/main" id="{381A1C69-BAB5-CF20-84DB-FA9BF85F3F01}"/>
              </a:ext>
            </a:extLst>
          </p:cNvPr>
          <p:cNvSpPr txBox="1"/>
          <p:nvPr/>
        </p:nvSpPr>
        <p:spPr>
          <a:xfrm>
            <a:off x="9841991" y="5972145"/>
            <a:ext cx="2743199"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TW" altLang="en-US" sz="2000">
                <a:ea typeface="+mn-lt"/>
                <a:cs typeface="+mn-lt"/>
              </a:rPr>
              <a:t>AI指數</a:t>
            </a:r>
            <a:endParaRPr lang="zh-TW" altLang="en-US" sz="2000"/>
          </a:p>
        </p:txBody>
      </p:sp>
      <p:pic>
        <p:nvPicPr>
          <p:cNvPr id="3" name="圖片 3" descr="一張含有 電子用品 的圖片&#10;&#10;自動產生的描述">
            <a:extLst>
              <a:ext uri="{FF2B5EF4-FFF2-40B4-BE49-F238E27FC236}">
                <a16:creationId xmlns:a16="http://schemas.microsoft.com/office/drawing/2014/main" id="{1C61A267-FA66-E2BE-CE38-3D8E2D9511DC}"/>
              </a:ext>
            </a:extLst>
          </p:cNvPr>
          <p:cNvPicPr>
            <a:picLocks noChangeAspect="1"/>
          </p:cNvPicPr>
          <p:nvPr/>
        </p:nvPicPr>
        <p:blipFill rotWithShape="1">
          <a:blip r:embed="rId2"/>
          <a:srcRect l="57018" t="30146" r="6140" b="39044"/>
          <a:stretch/>
        </p:blipFill>
        <p:spPr>
          <a:xfrm>
            <a:off x="9359901" y="3723945"/>
            <a:ext cx="1904605" cy="2106317"/>
          </a:xfrm>
          <a:prstGeom prst="rect">
            <a:avLst/>
          </a:prstGeom>
        </p:spPr>
      </p:pic>
      <p:pic>
        <p:nvPicPr>
          <p:cNvPr id="4" name="圖片 6" descr="一張含有 文字, 電子用品 的圖片&#10;&#10;自動產生的描述">
            <a:extLst>
              <a:ext uri="{FF2B5EF4-FFF2-40B4-BE49-F238E27FC236}">
                <a16:creationId xmlns:a16="http://schemas.microsoft.com/office/drawing/2014/main" id="{BC571183-4A75-68A9-98FE-77DA3E79E56D}"/>
              </a:ext>
            </a:extLst>
          </p:cNvPr>
          <p:cNvPicPr>
            <a:picLocks noChangeAspect="1"/>
          </p:cNvPicPr>
          <p:nvPr/>
        </p:nvPicPr>
        <p:blipFill rotWithShape="1">
          <a:blip r:embed="rId3"/>
          <a:srcRect l="54785" t="34739" r="330" b="33251"/>
          <a:stretch/>
        </p:blipFill>
        <p:spPr>
          <a:xfrm>
            <a:off x="624114" y="3723945"/>
            <a:ext cx="2220060" cy="2104496"/>
          </a:xfrm>
          <a:prstGeom prst="rect">
            <a:avLst/>
          </a:prstGeom>
        </p:spPr>
      </p:pic>
      <p:pic>
        <p:nvPicPr>
          <p:cNvPr id="5" name="圖片 6" descr="一張含有 電子用品 的圖片&#10;&#10;自動產生的描述">
            <a:extLst>
              <a:ext uri="{FF2B5EF4-FFF2-40B4-BE49-F238E27FC236}">
                <a16:creationId xmlns:a16="http://schemas.microsoft.com/office/drawing/2014/main" id="{C7DA8EAD-21AE-0CD6-B30B-A8D6AA67B772}"/>
              </a:ext>
            </a:extLst>
          </p:cNvPr>
          <p:cNvPicPr>
            <a:picLocks noChangeAspect="1"/>
          </p:cNvPicPr>
          <p:nvPr/>
        </p:nvPicPr>
        <p:blipFill rotWithShape="1">
          <a:blip r:embed="rId4"/>
          <a:srcRect l="63696" t="35484" r="660" b="36973"/>
          <a:stretch/>
        </p:blipFill>
        <p:spPr>
          <a:xfrm>
            <a:off x="3644901" y="3724283"/>
            <a:ext cx="2030064" cy="2104321"/>
          </a:xfrm>
          <a:prstGeom prst="rect">
            <a:avLst/>
          </a:prstGeom>
        </p:spPr>
      </p:pic>
      <p:pic>
        <p:nvPicPr>
          <p:cNvPr id="8" name="圖片 8" descr="一張含有 電子用品 的圖片&#10;&#10;自動產生的描述">
            <a:extLst>
              <a:ext uri="{FF2B5EF4-FFF2-40B4-BE49-F238E27FC236}">
                <a16:creationId xmlns:a16="http://schemas.microsoft.com/office/drawing/2014/main" id="{A9DEC02F-AD33-2726-B550-626B34F99146}"/>
              </a:ext>
            </a:extLst>
          </p:cNvPr>
          <p:cNvPicPr>
            <a:picLocks noChangeAspect="1"/>
          </p:cNvPicPr>
          <p:nvPr/>
        </p:nvPicPr>
        <p:blipFill rotWithShape="1">
          <a:blip r:embed="rId5"/>
          <a:srcRect l="56008" t="42913" r="13695" b="35922"/>
          <a:stretch/>
        </p:blipFill>
        <p:spPr>
          <a:xfrm>
            <a:off x="6528758" y="3723186"/>
            <a:ext cx="2259393" cy="2104844"/>
          </a:xfrm>
          <a:prstGeom prst="rect">
            <a:avLst/>
          </a:prstGeom>
        </p:spPr>
      </p:pic>
    </p:spTree>
    <p:extLst>
      <p:ext uri="{BB962C8B-B14F-4D97-AF65-F5344CB8AC3E}">
        <p14:creationId xmlns:p14="http://schemas.microsoft.com/office/powerpoint/2010/main" val="2151307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a:bodyPr>
          <a:lstStyle/>
          <a:p>
            <a:r>
              <a:rPr lang="en-US" altLang="zh-TW" sz="4000" b="1"/>
              <a:t>Agenda</a:t>
            </a:r>
            <a:endParaRPr lang="zh-TW" altLang="en-US" sz="4000" b="1"/>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vert="horz" lIns="91440" tIns="45720" rIns="91440" bIns="45720" rtlCol="0" anchor="t">
            <a:normAutofit/>
          </a:bodyPr>
          <a:lstStyle/>
          <a:p>
            <a:r>
              <a:rPr lang="zh-TW" altLang="en-US" b="1">
                <a:solidFill>
                  <a:schemeClr val="bg1">
                    <a:lumMod val="75000"/>
                  </a:schemeClr>
                </a:solidFill>
              </a:rPr>
              <a:t>作品概述</a:t>
            </a:r>
          </a:p>
          <a:p>
            <a:r>
              <a:rPr lang="zh-TW" altLang="en-US" b="1">
                <a:solidFill>
                  <a:schemeClr val="bg1">
                    <a:lumMod val="75000"/>
                  </a:schemeClr>
                </a:solidFill>
              </a:rPr>
              <a:t>難點與創新</a:t>
            </a:r>
          </a:p>
          <a:p>
            <a:r>
              <a:rPr lang="zh-TW" altLang="en-US" b="1">
                <a:solidFill>
                  <a:schemeClr val="bg1">
                    <a:lumMod val="75000"/>
                  </a:schemeClr>
                </a:solidFill>
              </a:rPr>
              <a:t>設計與實現</a:t>
            </a:r>
            <a:endParaRPr lang="en-US" altLang="zh-TW" b="1">
              <a:solidFill>
                <a:schemeClr val="bg1">
                  <a:lumMod val="75000"/>
                </a:schemeClr>
              </a:solidFill>
            </a:endParaRPr>
          </a:p>
          <a:p>
            <a:r>
              <a:rPr lang="zh-TW" altLang="en-US" b="1">
                <a:solidFill>
                  <a:schemeClr val="bg1">
                    <a:lumMod val="75000"/>
                  </a:schemeClr>
                </a:solidFill>
                <a:ea typeface="微軟正黑體"/>
              </a:rPr>
              <a:t>作品進度</a:t>
            </a:r>
            <a:endParaRPr lang="en-US" altLang="zh-TW" b="1">
              <a:solidFill>
                <a:schemeClr val="bg1">
                  <a:lumMod val="75000"/>
                </a:schemeClr>
              </a:solidFill>
              <a:ea typeface="微軟正黑體"/>
            </a:endParaRPr>
          </a:p>
          <a:p>
            <a:r>
              <a:rPr lang="zh-TW" altLang="en-US" b="1">
                <a:solidFill>
                  <a:schemeClr val="tx2"/>
                </a:solidFill>
                <a:ea typeface="微軟正黑體"/>
              </a:rPr>
              <a:t>測試結果</a:t>
            </a:r>
            <a:endParaRPr lang="zh-TW" altLang="en-US" b="1">
              <a:solidFill>
                <a:schemeClr val="tx2"/>
              </a:solidFill>
              <a:ea typeface="微軟正黑體"/>
              <a:cs typeface="Arial"/>
            </a:endParaRPr>
          </a:p>
          <a:p>
            <a:r>
              <a:rPr lang="zh-TW" altLang="en-US" b="1">
                <a:solidFill>
                  <a:schemeClr val="bg1">
                    <a:lumMod val="75000"/>
                  </a:schemeClr>
                </a:solidFill>
                <a:ea typeface="微軟正黑體"/>
              </a:rPr>
              <a:t>總結展望</a:t>
            </a:r>
            <a:endParaRPr lang="zh-TW" altLang="en-US" b="1">
              <a:solidFill>
                <a:schemeClr val="bg1">
                  <a:lumMod val="75000"/>
                </a:schemeClr>
              </a:solidFill>
              <a:ea typeface="微軟正黑體"/>
              <a:cs typeface="Arial"/>
            </a:endParaRPr>
          </a:p>
          <a:p>
            <a:pPr marL="0" indent="0">
              <a:buNone/>
            </a:pPr>
            <a:endParaRPr lang="zh-TW" altLang="en-US" b="1">
              <a:solidFill>
                <a:schemeClr val="bg1">
                  <a:lumMod val="75000"/>
                </a:schemeClr>
              </a:solidFill>
            </a:endParaRPr>
          </a:p>
        </p:txBody>
      </p:sp>
    </p:spTree>
    <p:custDataLst>
      <p:tags r:id="rId1"/>
    </p:custDataLst>
    <p:extLst>
      <p:ext uri="{BB962C8B-B14F-4D97-AF65-F5344CB8AC3E}">
        <p14:creationId xmlns:p14="http://schemas.microsoft.com/office/powerpoint/2010/main" val="1508402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696A822-9418-427A-A7DD-F7D4CF8952B5}"/>
              </a:ext>
            </a:extLst>
          </p:cNvPr>
          <p:cNvSpPr txBox="1"/>
          <p:nvPr/>
        </p:nvSpPr>
        <p:spPr>
          <a:xfrm>
            <a:off x="859848" y="2459504"/>
            <a:ext cx="10144800" cy="1200329"/>
          </a:xfrm>
          <a:prstGeom prst="rect">
            <a:avLst/>
          </a:prstGeom>
          <a:noFill/>
        </p:spPr>
        <p:txBody>
          <a:bodyPr wrap="square" lIns="91440" tIns="45720" rIns="91440" bIns="45720" rtlCol="0" anchor="t">
            <a:spAutoFit/>
          </a:bodyPr>
          <a:lstStyle/>
          <a:p>
            <a:pPr marL="173355" indent="-173355" algn="just" defTabSz="914400" fontAlgn="base">
              <a:spcBef>
                <a:spcPts val="1200"/>
              </a:spcBef>
              <a:buClr>
                <a:schemeClr val="tx1"/>
              </a:buClr>
              <a:buFont typeface="Arial" panose="020B0604020202020204" pitchFamily="34" charset="0"/>
              <a:buChar char="•"/>
            </a:pPr>
            <a:r>
              <a:rPr lang="zh-TW" altLang="en-US" sz="2400">
                <a:ea typeface="+mn-lt"/>
                <a:cs typeface="+mn-lt"/>
              </a:rPr>
              <a:t>本作品能正確判別睡眠時的正常呼吸狀態，以及檢測完成後輸出使用者的</a:t>
            </a:r>
            <a:r>
              <a:rPr lang="en-US" altLang="zh-TW" sz="2400">
                <a:ea typeface="+mn-lt"/>
                <a:cs typeface="+mn-lt"/>
              </a:rPr>
              <a:t>AI(Apnea Index)</a:t>
            </a:r>
            <a:r>
              <a:rPr lang="zh-TW" altLang="en-US" sz="2400">
                <a:ea typeface="+mn-lt"/>
                <a:cs typeface="+mn-lt"/>
              </a:rPr>
              <a:t>指數，也就是睡眠時間內平均每小時發生的呼吸中止次數。</a:t>
            </a:r>
            <a:endParaRPr lang="en-US" altLang="zh-TW" sz="2400">
              <a:ea typeface="+mn-lt"/>
              <a:cs typeface="+mn-lt"/>
            </a:endParaRPr>
          </a:p>
        </p:txBody>
      </p:sp>
      <p:sp>
        <p:nvSpPr>
          <p:cNvPr id="6" name="Title 2">
            <a:extLst>
              <a:ext uri="{FF2B5EF4-FFF2-40B4-BE49-F238E27FC236}">
                <a16:creationId xmlns:a16="http://schemas.microsoft.com/office/drawing/2014/main" id="{C3ABBA4B-B90B-43E8-9CFF-1186311E424A}"/>
              </a:ext>
            </a:extLst>
          </p:cNvPr>
          <p:cNvSpPr txBox="1">
            <a:spLocks/>
          </p:cNvSpPr>
          <p:nvPr/>
        </p:nvSpPr>
        <p:spPr>
          <a:xfrm>
            <a:off x="512751" y="331044"/>
            <a:ext cx="11277922" cy="100584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zh-TW" altLang="en-US"/>
              <a:t>基於深度學習之睡眠呼吸中止症檢測</a:t>
            </a:r>
            <a:r>
              <a:rPr lang="en-US" altLang="zh-TW"/>
              <a:t>-</a:t>
            </a:r>
            <a:r>
              <a:rPr lang="zh-TW" altLang="en-US" b="1"/>
              <a:t>測試結果</a:t>
            </a:r>
          </a:p>
        </p:txBody>
      </p:sp>
      <p:sp>
        <p:nvSpPr>
          <p:cNvPr id="11" name="文字方塊 10">
            <a:extLst>
              <a:ext uri="{FF2B5EF4-FFF2-40B4-BE49-F238E27FC236}">
                <a16:creationId xmlns:a16="http://schemas.microsoft.com/office/drawing/2014/main" id="{E78FF5D0-9539-440A-93B0-0835EC3620AF}"/>
              </a:ext>
            </a:extLst>
          </p:cNvPr>
          <p:cNvSpPr txBox="1"/>
          <p:nvPr/>
        </p:nvSpPr>
        <p:spPr>
          <a:xfrm>
            <a:off x="230475" y="1833652"/>
            <a:ext cx="33382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測試結果</a:t>
            </a:r>
          </a:p>
        </p:txBody>
      </p:sp>
      <p:pic>
        <p:nvPicPr>
          <p:cNvPr id="9" name="圖片 8">
            <a:extLst>
              <a:ext uri="{FF2B5EF4-FFF2-40B4-BE49-F238E27FC236}">
                <a16:creationId xmlns:a16="http://schemas.microsoft.com/office/drawing/2014/main" id="{35107E80-B7AB-B454-8D1E-7BA3B2A0F956}"/>
              </a:ext>
            </a:extLst>
          </p:cNvPr>
          <p:cNvPicPr>
            <a:picLocks noChangeAspect="1"/>
          </p:cNvPicPr>
          <p:nvPr/>
        </p:nvPicPr>
        <p:blipFill rotWithShape="1">
          <a:blip r:embed="rId2"/>
          <a:srcRect l="21996" t="136" r="3721" b="44318"/>
          <a:stretch/>
        </p:blipFill>
        <p:spPr>
          <a:xfrm>
            <a:off x="812323" y="3659833"/>
            <a:ext cx="2528374" cy="2520296"/>
          </a:xfrm>
          <a:prstGeom prst="rect">
            <a:avLst/>
          </a:prstGeom>
        </p:spPr>
      </p:pic>
      <p:sp>
        <p:nvSpPr>
          <p:cNvPr id="19" name="箭號: 向右 18">
            <a:extLst>
              <a:ext uri="{FF2B5EF4-FFF2-40B4-BE49-F238E27FC236}">
                <a16:creationId xmlns:a16="http://schemas.microsoft.com/office/drawing/2014/main" id="{B2E2B790-DF8B-84BE-3D25-6195F67E5626}"/>
              </a:ext>
            </a:extLst>
          </p:cNvPr>
          <p:cNvSpPr/>
          <p:nvPr/>
        </p:nvSpPr>
        <p:spPr>
          <a:xfrm>
            <a:off x="2278498" y="5381341"/>
            <a:ext cx="2528374" cy="20041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pic>
        <p:nvPicPr>
          <p:cNvPr id="13" name="圖片 12">
            <a:extLst>
              <a:ext uri="{FF2B5EF4-FFF2-40B4-BE49-F238E27FC236}">
                <a16:creationId xmlns:a16="http://schemas.microsoft.com/office/drawing/2014/main" id="{B2868F7D-996F-6DE6-4166-661DEAE8713E}"/>
              </a:ext>
            </a:extLst>
          </p:cNvPr>
          <p:cNvPicPr>
            <a:picLocks noChangeAspect="1"/>
          </p:cNvPicPr>
          <p:nvPr/>
        </p:nvPicPr>
        <p:blipFill>
          <a:blip r:embed="rId3"/>
          <a:stretch>
            <a:fillRect/>
          </a:stretch>
        </p:blipFill>
        <p:spPr>
          <a:xfrm>
            <a:off x="4873313" y="3659833"/>
            <a:ext cx="2301238" cy="2519512"/>
          </a:xfrm>
          <a:prstGeom prst="rect">
            <a:avLst/>
          </a:prstGeom>
        </p:spPr>
      </p:pic>
      <p:sp>
        <p:nvSpPr>
          <p:cNvPr id="24" name="文字方塊 23">
            <a:extLst>
              <a:ext uri="{FF2B5EF4-FFF2-40B4-BE49-F238E27FC236}">
                <a16:creationId xmlns:a16="http://schemas.microsoft.com/office/drawing/2014/main" id="{A4B0B47C-316A-6645-0EB0-4A93BF8B0BA1}"/>
              </a:ext>
            </a:extLst>
          </p:cNvPr>
          <p:cNvSpPr txBox="1"/>
          <p:nvPr/>
        </p:nvSpPr>
        <p:spPr>
          <a:xfrm>
            <a:off x="704910" y="6279263"/>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000">
                <a:ea typeface="微軟正黑體"/>
              </a:rPr>
              <a:t>臥躺睡眠狀態</a:t>
            </a:r>
            <a:endParaRPr lang="zh-TW" altLang="en-US" sz="2000"/>
          </a:p>
        </p:txBody>
      </p:sp>
      <p:sp>
        <p:nvSpPr>
          <p:cNvPr id="26" name="文字方塊 25">
            <a:extLst>
              <a:ext uri="{FF2B5EF4-FFF2-40B4-BE49-F238E27FC236}">
                <a16:creationId xmlns:a16="http://schemas.microsoft.com/office/drawing/2014/main" id="{E0D1BA6B-24DE-4CC0-EB09-BD9A2D384018}"/>
              </a:ext>
            </a:extLst>
          </p:cNvPr>
          <p:cNvSpPr txBox="1"/>
          <p:nvPr/>
        </p:nvSpPr>
        <p:spPr>
          <a:xfrm>
            <a:off x="4652332" y="6278479"/>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zh-TW" altLang="en-US" sz="2000">
                <a:ea typeface="微軟正黑體"/>
              </a:rPr>
              <a:t>正常呼吸檢出畫面</a:t>
            </a:r>
            <a:endParaRPr lang="zh-TW" altLang="en-US" sz="2000"/>
          </a:p>
        </p:txBody>
      </p:sp>
      <p:sp>
        <p:nvSpPr>
          <p:cNvPr id="27" name="文字方塊 26">
            <a:extLst>
              <a:ext uri="{FF2B5EF4-FFF2-40B4-BE49-F238E27FC236}">
                <a16:creationId xmlns:a16="http://schemas.microsoft.com/office/drawing/2014/main" id="{8C5A6899-7FE4-1190-AFED-DA972DBE34A5}"/>
              </a:ext>
            </a:extLst>
          </p:cNvPr>
          <p:cNvSpPr txBox="1"/>
          <p:nvPr/>
        </p:nvSpPr>
        <p:spPr>
          <a:xfrm>
            <a:off x="8460524" y="6278479"/>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zh-TW" sz="2000">
                <a:ea typeface="微軟正黑體"/>
              </a:rPr>
              <a:t>AI</a:t>
            </a:r>
            <a:r>
              <a:rPr lang="zh-TW" altLang="en-US" sz="2000">
                <a:ea typeface="微軟正黑體"/>
              </a:rPr>
              <a:t>指數畫面</a:t>
            </a:r>
            <a:endParaRPr lang="zh-TW" altLang="en-US" sz="2000"/>
          </a:p>
        </p:txBody>
      </p:sp>
      <p:pic>
        <p:nvPicPr>
          <p:cNvPr id="3" name="圖片 3" descr="一張含有 電子用品 的圖片&#10;&#10;自動產生的描述">
            <a:extLst>
              <a:ext uri="{FF2B5EF4-FFF2-40B4-BE49-F238E27FC236}">
                <a16:creationId xmlns:a16="http://schemas.microsoft.com/office/drawing/2014/main" id="{77C21F6E-CD91-5502-DBD7-360EFD5B068F}"/>
              </a:ext>
            </a:extLst>
          </p:cNvPr>
          <p:cNvPicPr>
            <a:picLocks noChangeAspect="1"/>
          </p:cNvPicPr>
          <p:nvPr/>
        </p:nvPicPr>
        <p:blipFill rotWithShape="1">
          <a:blip r:embed="rId4"/>
          <a:srcRect l="48423" t="25597" r="557" b="38077"/>
          <a:stretch/>
        </p:blipFill>
        <p:spPr>
          <a:xfrm>
            <a:off x="8507186" y="3659833"/>
            <a:ext cx="2658726" cy="2521977"/>
          </a:xfrm>
          <a:prstGeom prst="rect">
            <a:avLst/>
          </a:prstGeom>
        </p:spPr>
      </p:pic>
    </p:spTree>
    <p:extLst>
      <p:ext uri="{BB962C8B-B14F-4D97-AF65-F5344CB8AC3E}">
        <p14:creationId xmlns:p14="http://schemas.microsoft.com/office/powerpoint/2010/main" val="792565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696A822-9418-427A-A7DD-F7D4CF8952B5}"/>
              </a:ext>
            </a:extLst>
          </p:cNvPr>
          <p:cNvSpPr txBox="1"/>
          <p:nvPr/>
        </p:nvSpPr>
        <p:spPr>
          <a:xfrm>
            <a:off x="859848" y="2459504"/>
            <a:ext cx="10144800" cy="830997"/>
          </a:xfrm>
          <a:prstGeom prst="rect">
            <a:avLst/>
          </a:prstGeom>
          <a:noFill/>
        </p:spPr>
        <p:txBody>
          <a:bodyPr wrap="square" lIns="91440" tIns="45720" rIns="91440" bIns="45720" rtlCol="0" anchor="t">
            <a:spAutoFit/>
          </a:bodyPr>
          <a:lstStyle/>
          <a:p>
            <a:pPr marL="173355" indent="-173355" algn="just" defTabSz="914400" fontAlgn="base">
              <a:spcBef>
                <a:spcPts val="1200"/>
              </a:spcBef>
              <a:buClr>
                <a:schemeClr val="tx1"/>
              </a:buClr>
              <a:buFont typeface="Arial" panose="020B0604020202020204" pitchFamily="34" charset="0"/>
              <a:buChar char="•"/>
            </a:pPr>
            <a:r>
              <a:rPr lang="zh-TW" altLang="en-US" sz="2400">
                <a:ea typeface="+mn-lt"/>
                <a:cs typeface="+mn-lt"/>
              </a:rPr>
              <a:t>將呼吸中止症患者的心電訊號資料，透過DAC訊號產生器轉換為類比訊號，模擬真實使用者的即時心電訊號，輸入開發板測試。</a:t>
            </a:r>
            <a:endParaRPr lang="zh-TW" sz="2400">
              <a:ea typeface="+mn-lt"/>
              <a:cs typeface="+mn-lt"/>
            </a:endParaRPr>
          </a:p>
        </p:txBody>
      </p:sp>
      <p:sp>
        <p:nvSpPr>
          <p:cNvPr id="6" name="Title 2">
            <a:extLst>
              <a:ext uri="{FF2B5EF4-FFF2-40B4-BE49-F238E27FC236}">
                <a16:creationId xmlns:a16="http://schemas.microsoft.com/office/drawing/2014/main" id="{C3ABBA4B-B90B-43E8-9CFF-1186311E424A}"/>
              </a:ext>
            </a:extLst>
          </p:cNvPr>
          <p:cNvSpPr txBox="1">
            <a:spLocks/>
          </p:cNvSpPr>
          <p:nvPr/>
        </p:nvSpPr>
        <p:spPr>
          <a:xfrm>
            <a:off x="512751" y="331044"/>
            <a:ext cx="11277922" cy="100584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zh-TW" altLang="en-US"/>
              <a:t>基於深度學習之睡眠呼吸中止症檢測</a:t>
            </a:r>
            <a:r>
              <a:rPr lang="en-US" altLang="zh-TW"/>
              <a:t>-</a:t>
            </a:r>
            <a:r>
              <a:rPr lang="zh-TW" altLang="en-US" b="1"/>
              <a:t>測試結果</a:t>
            </a:r>
          </a:p>
        </p:txBody>
      </p:sp>
      <p:sp>
        <p:nvSpPr>
          <p:cNvPr id="11" name="文字方塊 10">
            <a:extLst>
              <a:ext uri="{FF2B5EF4-FFF2-40B4-BE49-F238E27FC236}">
                <a16:creationId xmlns:a16="http://schemas.microsoft.com/office/drawing/2014/main" id="{E78FF5D0-9539-440A-93B0-0835EC3620AF}"/>
              </a:ext>
            </a:extLst>
          </p:cNvPr>
          <p:cNvSpPr txBox="1"/>
          <p:nvPr/>
        </p:nvSpPr>
        <p:spPr>
          <a:xfrm>
            <a:off x="230475" y="1833652"/>
            <a:ext cx="33382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測試結果</a:t>
            </a:r>
          </a:p>
        </p:txBody>
      </p:sp>
      <p:pic>
        <p:nvPicPr>
          <p:cNvPr id="4" name="圖片 4" descr="一張含有 文字, 電子用品 的圖片&#10;&#10;自動產生的描述">
            <a:extLst>
              <a:ext uri="{FF2B5EF4-FFF2-40B4-BE49-F238E27FC236}">
                <a16:creationId xmlns:a16="http://schemas.microsoft.com/office/drawing/2014/main" id="{37FCAE8E-00E9-5B59-1285-E48C3C2E3C95}"/>
              </a:ext>
            </a:extLst>
          </p:cNvPr>
          <p:cNvPicPr>
            <a:picLocks noChangeAspect="1"/>
          </p:cNvPicPr>
          <p:nvPr/>
        </p:nvPicPr>
        <p:blipFill rotWithShape="1">
          <a:blip r:embed="rId2"/>
          <a:srcRect t="-72" r="13889" b="-310"/>
          <a:stretch/>
        </p:blipFill>
        <p:spPr>
          <a:xfrm>
            <a:off x="1554983" y="3357104"/>
            <a:ext cx="3380103" cy="2948985"/>
          </a:xfrm>
          <a:prstGeom prst="rect">
            <a:avLst/>
          </a:prstGeom>
        </p:spPr>
      </p:pic>
      <p:pic>
        <p:nvPicPr>
          <p:cNvPr id="5" name="圖片 6" descr="一張含有 文字, 電子用品 的圖片&#10;&#10;自動產生的描述">
            <a:extLst>
              <a:ext uri="{FF2B5EF4-FFF2-40B4-BE49-F238E27FC236}">
                <a16:creationId xmlns:a16="http://schemas.microsoft.com/office/drawing/2014/main" id="{D129FA7B-D44A-0226-4F24-ED7FD1B82D83}"/>
              </a:ext>
            </a:extLst>
          </p:cNvPr>
          <p:cNvPicPr>
            <a:picLocks noChangeAspect="1"/>
          </p:cNvPicPr>
          <p:nvPr/>
        </p:nvPicPr>
        <p:blipFill rotWithShape="1">
          <a:blip r:embed="rId3"/>
          <a:srcRect l="2315" t="987" r="19676" b="-306"/>
          <a:stretch/>
        </p:blipFill>
        <p:spPr>
          <a:xfrm>
            <a:off x="6330043" y="3357104"/>
            <a:ext cx="3062096" cy="2946868"/>
          </a:xfrm>
          <a:prstGeom prst="rect">
            <a:avLst/>
          </a:prstGeom>
        </p:spPr>
      </p:pic>
      <p:pic>
        <p:nvPicPr>
          <p:cNvPr id="8" name="圖片 8" descr="一張含有 文字, 電子用品 的圖片&#10;&#10;自動產生的描述">
            <a:extLst>
              <a:ext uri="{FF2B5EF4-FFF2-40B4-BE49-F238E27FC236}">
                <a16:creationId xmlns:a16="http://schemas.microsoft.com/office/drawing/2014/main" id="{B2CCD66C-A76D-A85F-51E4-E55B6A28EF48}"/>
              </a:ext>
            </a:extLst>
          </p:cNvPr>
          <p:cNvPicPr>
            <a:picLocks noChangeAspect="1"/>
          </p:cNvPicPr>
          <p:nvPr/>
        </p:nvPicPr>
        <p:blipFill rotWithShape="1">
          <a:blip r:embed="rId4"/>
          <a:srcRect l="26682" t="53453" r="61883" b="34534"/>
          <a:stretch/>
        </p:blipFill>
        <p:spPr>
          <a:xfrm>
            <a:off x="9387115" y="4985075"/>
            <a:ext cx="1686665" cy="1326541"/>
          </a:xfrm>
          <a:prstGeom prst="rect">
            <a:avLst/>
          </a:prstGeom>
        </p:spPr>
      </p:pic>
      <p:pic>
        <p:nvPicPr>
          <p:cNvPr id="9" name="圖片 9" descr="一張含有 文字, 電子用品, 顯示, 計分板 的圖片&#10;&#10;自動產生的描述">
            <a:extLst>
              <a:ext uri="{FF2B5EF4-FFF2-40B4-BE49-F238E27FC236}">
                <a16:creationId xmlns:a16="http://schemas.microsoft.com/office/drawing/2014/main" id="{A2B0A68F-2F15-1FB8-9B30-1E8E772DCABE}"/>
              </a:ext>
            </a:extLst>
          </p:cNvPr>
          <p:cNvPicPr>
            <a:picLocks noChangeAspect="1"/>
          </p:cNvPicPr>
          <p:nvPr/>
        </p:nvPicPr>
        <p:blipFill>
          <a:blip r:embed="rId5"/>
          <a:stretch>
            <a:fillRect/>
          </a:stretch>
        </p:blipFill>
        <p:spPr>
          <a:xfrm>
            <a:off x="9006116" y="3355036"/>
            <a:ext cx="2071915" cy="1653782"/>
          </a:xfrm>
          <a:prstGeom prst="rect">
            <a:avLst/>
          </a:prstGeom>
        </p:spPr>
      </p:pic>
      <p:pic>
        <p:nvPicPr>
          <p:cNvPr id="12" name="圖片 12" descr="一張含有 文字, 電子用品 的圖片&#10;&#10;自動產生的描述">
            <a:extLst>
              <a:ext uri="{FF2B5EF4-FFF2-40B4-BE49-F238E27FC236}">
                <a16:creationId xmlns:a16="http://schemas.microsoft.com/office/drawing/2014/main" id="{E5903C66-D877-55DB-5B9B-37412627DBF6}"/>
              </a:ext>
            </a:extLst>
          </p:cNvPr>
          <p:cNvPicPr>
            <a:picLocks noChangeAspect="1"/>
          </p:cNvPicPr>
          <p:nvPr/>
        </p:nvPicPr>
        <p:blipFill rotWithShape="1">
          <a:blip r:embed="rId6"/>
          <a:srcRect l="35051" t="51789" r="53952" b="35137"/>
          <a:stretch/>
        </p:blipFill>
        <p:spPr>
          <a:xfrm>
            <a:off x="4189186" y="4917861"/>
            <a:ext cx="1532484" cy="1385310"/>
          </a:xfrm>
          <a:prstGeom prst="rect">
            <a:avLst/>
          </a:prstGeom>
        </p:spPr>
      </p:pic>
      <p:pic>
        <p:nvPicPr>
          <p:cNvPr id="10" name="圖片 11" descr="一張含有 文字, 電子用品, 電路, 計分板 的圖片&#10;&#10;自動產生的描述">
            <a:extLst>
              <a:ext uri="{FF2B5EF4-FFF2-40B4-BE49-F238E27FC236}">
                <a16:creationId xmlns:a16="http://schemas.microsoft.com/office/drawing/2014/main" id="{9EB0090B-DF4A-9C47-811F-CFD932A5931C}"/>
              </a:ext>
            </a:extLst>
          </p:cNvPr>
          <p:cNvPicPr>
            <a:picLocks noChangeAspect="1"/>
          </p:cNvPicPr>
          <p:nvPr/>
        </p:nvPicPr>
        <p:blipFill>
          <a:blip r:embed="rId7"/>
          <a:stretch>
            <a:fillRect/>
          </a:stretch>
        </p:blipFill>
        <p:spPr>
          <a:xfrm>
            <a:off x="3581399" y="3359171"/>
            <a:ext cx="2144485" cy="1618299"/>
          </a:xfrm>
          <a:prstGeom prst="rect">
            <a:avLst/>
          </a:prstGeom>
        </p:spPr>
      </p:pic>
      <p:sp>
        <p:nvSpPr>
          <p:cNvPr id="17" name="文字方塊 16">
            <a:extLst>
              <a:ext uri="{FF2B5EF4-FFF2-40B4-BE49-F238E27FC236}">
                <a16:creationId xmlns:a16="http://schemas.microsoft.com/office/drawing/2014/main" id="{2CDAF1EA-4C6D-BA7D-0391-D9538DC42FC2}"/>
              </a:ext>
            </a:extLst>
          </p:cNvPr>
          <p:cNvSpPr txBox="1"/>
          <p:nvPr/>
        </p:nvSpPr>
        <p:spPr>
          <a:xfrm>
            <a:off x="2191205" y="6373131"/>
            <a:ext cx="317862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000">
                <a:ea typeface="微軟正黑體"/>
              </a:rPr>
              <a:t>無呼吸中止波形判斷結果</a:t>
            </a:r>
            <a:endParaRPr lang="zh-TW" altLang="en-US" sz="2000"/>
          </a:p>
        </p:txBody>
      </p:sp>
      <p:sp>
        <p:nvSpPr>
          <p:cNvPr id="18" name="文字方塊 17">
            <a:extLst>
              <a:ext uri="{FF2B5EF4-FFF2-40B4-BE49-F238E27FC236}">
                <a16:creationId xmlns:a16="http://schemas.microsoft.com/office/drawing/2014/main" id="{FD5B1218-64B8-F3DD-E11B-D4DDF691418B}"/>
              </a:ext>
            </a:extLst>
          </p:cNvPr>
          <p:cNvSpPr txBox="1"/>
          <p:nvPr/>
        </p:nvSpPr>
        <p:spPr>
          <a:xfrm>
            <a:off x="7361919" y="6373130"/>
            <a:ext cx="317862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000">
                <a:ea typeface="微軟正黑體"/>
              </a:rPr>
              <a:t>呼吸中止波形判斷結果</a:t>
            </a:r>
            <a:endParaRPr lang="zh-TW" altLang="en-US" sz="2000"/>
          </a:p>
        </p:txBody>
      </p:sp>
      <p:sp>
        <p:nvSpPr>
          <p:cNvPr id="21" name="箭號: 向右 20">
            <a:extLst>
              <a:ext uri="{FF2B5EF4-FFF2-40B4-BE49-F238E27FC236}">
                <a16:creationId xmlns:a16="http://schemas.microsoft.com/office/drawing/2014/main" id="{C3900E2F-B6F1-6326-0DC3-7A3CF04DC17B}"/>
              </a:ext>
            </a:extLst>
          </p:cNvPr>
          <p:cNvSpPr/>
          <p:nvPr/>
        </p:nvSpPr>
        <p:spPr>
          <a:xfrm rot="300000">
            <a:off x="2952839" y="4048939"/>
            <a:ext cx="672221" cy="9294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22" name="箭號: 向右 21">
            <a:extLst>
              <a:ext uri="{FF2B5EF4-FFF2-40B4-BE49-F238E27FC236}">
                <a16:creationId xmlns:a16="http://schemas.microsoft.com/office/drawing/2014/main" id="{BA606132-DDD7-D72D-672B-8ACA1F3ADD6F}"/>
              </a:ext>
            </a:extLst>
          </p:cNvPr>
          <p:cNvSpPr/>
          <p:nvPr/>
        </p:nvSpPr>
        <p:spPr>
          <a:xfrm rot="300000">
            <a:off x="7729617" y="4057535"/>
            <a:ext cx="1316990" cy="73411"/>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23" name="箭號: 向右 22">
            <a:extLst>
              <a:ext uri="{FF2B5EF4-FFF2-40B4-BE49-F238E27FC236}">
                <a16:creationId xmlns:a16="http://schemas.microsoft.com/office/drawing/2014/main" id="{DF05A9EB-5CEE-2CE0-38F8-9FF06DBCC034}"/>
              </a:ext>
            </a:extLst>
          </p:cNvPr>
          <p:cNvSpPr/>
          <p:nvPr/>
        </p:nvSpPr>
        <p:spPr>
          <a:xfrm rot="780000">
            <a:off x="3117042" y="5196434"/>
            <a:ext cx="1580759" cy="9294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
        <p:nvSpPr>
          <p:cNvPr id="24" name="箭號: 向右 23">
            <a:extLst>
              <a:ext uri="{FF2B5EF4-FFF2-40B4-BE49-F238E27FC236}">
                <a16:creationId xmlns:a16="http://schemas.microsoft.com/office/drawing/2014/main" id="{A3C5FB91-7653-B9C4-BFFD-9ADE2CD1404E}"/>
              </a:ext>
            </a:extLst>
          </p:cNvPr>
          <p:cNvSpPr/>
          <p:nvPr/>
        </p:nvSpPr>
        <p:spPr>
          <a:xfrm rot="780000">
            <a:off x="7641201" y="5234273"/>
            <a:ext cx="2264604" cy="9294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spTree>
    <p:extLst>
      <p:ext uri="{BB962C8B-B14F-4D97-AF65-F5344CB8AC3E}">
        <p14:creationId xmlns:p14="http://schemas.microsoft.com/office/powerpoint/2010/main" val="1083767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a:bodyPr>
          <a:lstStyle/>
          <a:p>
            <a:r>
              <a:rPr lang="en-US" altLang="zh-TW" sz="4000" b="1"/>
              <a:t>Agenda</a:t>
            </a:r>
            <a:endParaRPr lang="zh-TW" altLang="en-US" sz="4000" b="1"/>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a:lstStyle/>
          <a:p>
            <a:r>
              <a:rPr lang="zh-TW" altLang="en-US" b="1"/>
              <a:t>作品概述</a:t>
            </a:r>
          </a:p>
          <a:p>
            <a:r>
              <a:rPr lang="zh-TW" altLang="en-US" b="1">
                <a:solidFill>
                  <a:schemeClr val="bg1">
                    <a:lumMod val="75000"/>
                  </a:schemeClr>
                </a:solidFill>
              </a:rPr>
              <a:t>難點與創新</a:t>
            </a:r>
          </a:p>
          <a:p>
            <a:r>
              <a:rPr lang="zh-TW" altLang="en-US" b="1">
                <a:solidFill>
                  <a:schemeClr val="bg1">
                    <a:lumMod val="75000"/>
                  </a:schemeClr>
                </a:solidFill>
              </a:rPr>
              <a:t>設計與實現</a:t>
            </a:r>
            <a:endParaRPr lang="en-US" altLang="zh-TW" b="1">
              <a:solidFill>
                <a:schemeClr val="bg1">
                  <a:lumMod val="75000"/>
                </a:schemeClr>
              </a:solidFill>
            </a:endParaRPr>
          </a:p>
          <a:p>
            <a:r>
              <a:rPr lang="zh-TW" altLang="en-US" b="1">
                <a:solidFill>
                  <a:schemeClr val="bg1">
                    <a:lumMod val="75000"/>
                  </a:schemeClr>
                </a:solidFill>
              </a:rPr>
              <a:t>作品進度</a:t>
            </a:r>
            <a:endParaRPr lang="en-US" altLang="zh-TW" b="1">
              <a:solidFill>
                <a:schemeClr val="bg1">
                  <a:lumMod val="75000"/>
                </a:schemeClr>
              </a:solidFill>
            </a:endParaRPr>
          </a:p>
          <a:p>
            <a:r>
              <a:rPr lang="zh-TW" altLang="en-US" b="1">
                <a:solidFill>
                  <a:schemeClr val="bg1">
                    <a:lumMod val="75000"/>
                  </a:schemeClr>
                </a:solidFill>
              </a:rPr>
              <a:t>測試結果</a:t>
            </a:r>
          </a:p>
          <a:p>
            <a:r>
              <a:rPr lang="zh-TW" altLang="en-US" b="1">
                <a:solidFill>
                  <a:schemeClr val="bg1">
                    <a:lumMod val="75000"/>
                  </a:schemeClr>
                </a:solidFill>
              </a:rPr>
              <a:t>總結展望</a:t>
            </a:r>
          </a:p>
          <a:p>
            <a:pPr marL="0" indent="0">
              <a:buNone/>
            </a:pPr>
            <a:endParaRPr lang="zh-TW" altLang="en-US" b="1">
              <a:solidFill>
                <a:schemeClr val="bg1">
                  <a:lumMod val="75000"/>
                </a:schemeClr>
              </a:solidFill>
            </a:endParaRPr>
          </a:p>
        </p:txBody>
      </p:sp>
    </p:spTree>
    <p:custDataLst>
      <p:tags r:id="rId1"/>
    </p:custDataLst>
    <p:extLst>
      <p:ext uri="{BB962C8B-B14F-4D97-AF65-F5344CB8AC3E}">
        <p14:creationId xmlns:p14="http://schemas.microsoft.com/office/powerpoint/2010/main" val="2063412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696A822-9418-427A-A7DD-F7D4CF8952B5}"/>
              </a:ext>
            </a:extLst>
          </p:cNvPr>
          <p:cNvSpPr txBox="1"/>
          <p:nvPr/>
        </p:nvSpPr>
        <p:spPr>
          <a:xfrm>
            <a:off x="859848" y="2459504"/>
            <a:ext cx="10144800" cy="830997"/>
          </a:xfrm>
          <a:prstGeom prst="rect">
            <a:avLst/>
          </a:prstGeom>
          <a:noFill/>
        </p:spPr>
        <p:txBody>
          <a:bodyPr wrap="square" lIns="91440" tIns="45720" rIns="91440" bIns="45720" rtlCol="0" anchor="t">
            <a:spAutoFit/>
          </a:bodyPr>
          <a:lstStyle/>
          <a:p>
            <a:pPr marL="173355" indent="-173355" algn="just" defTabSz="914400" fontAlgn="base">
              <a:spcBef>
                <a:spcPts val="1200"/>
              </a:spcBef>
              <a:buClr>
                <a:schemeClr val="tx1"/>
              </a:buClr>
              <a:buFont typeface="Arial" panose="020B0604020202020204" pitchFamily="34" charset="0"/>
              <a:buChar char="•"/>
            </a:pPr>
            <a:r>
              <a:rPr lang="zh-TW" altLang="en-US" sz="2400">
                <a:ea typeface="+mn-lt"/>
                <a:cs typeface="+mn-lt"/>
              </a:rPr>
              <a:t>從先前分割好的測試資料集中，隨機取出100筆波形，透過DAC訊號產生器轉換為類比訊號，輸入開發板測試，模擬真實使用者，準確率為</a:t>
            </a:r>
            <a:r>
              <a:rPr lang="zh-TW" altLang="en-US" sz="2400">
                <a:solidFill>
                  <a:srgbClr val="FF0000"/>
                </a:solidFill>
                <a:ea typeface="+mn-lt"/>
                <a:cs typeface="+mn-lt"/>
              </a:rPr>
              <a:t>91%</a:t>
            </a:r>
            <a:r>
              <a:rPr lang="zh-TW" altLang="en-US" sz="2400">
                <a:ea typeface="+mn-lt"/>
                <a:cs typeface="+mn-lt"/>
              </a:rPr>
              <a:t>。</a:t>
            </a:r>
            <a:endParaRPr lang="zh-TW" sz="2400">
              <a:ea typeface="+mn-lt"/>
              <a:cs typeface="+mn-lt"/>
            </a:endParaRPr>
          </a:p>
        </p:txBody>
      </p:sp>
      <p:sp>
        <p:nvSpPr>
          <p:cNvPr id="6" name="Title 2">
            <a:extLst>
              <a:ext uri="{FF2B5EF4-FFF2-40B4-BE49-F238E27FC236}">
                <a16:creationId xmlns:a16="http://schemas.microsoft.com/office/drawing/2014/main" id="{C3ABBA4B-B90B-43E8-9CFF-1186311E424A}"/>
              </a:ext>
            </a:extLst>
          </p:cNvPr>
          <p:cNvSpPr txBox="1">
            <a:spLocks/>
          </p:cNvSpPr>
          <p:nvPr/>
        </p:nvSpPr>
        <p:spPr>
          <a:xfrm>
            <a:off x="512751" y="331044"/>
            <a:ext cx="11277922" cy="100584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zh-TW" altLang="en-US"/>
              <a:t>基於深度學習之睡眠呼吸中止症檢測</a:t>
            </a:r>
            <a:r>
              <a:rPr lang="en-US" altLang="zh-TW"/>
              <a:t>-</a:t>
            </a:r>
            <a:r>
              <a:rPr lang="zh-TW" altLang="en-US" b="1"/>
              <a:t>測試結果</a:t>
            </a:r>
          </a:p>
        </p:txBody>
      </p:sp>
      <p:sp>
        <p:nvSpPr>
          <p:cNvPr id="11" name="文字方塊 10">
            <a:extLst>
              <a:ext uri="{FF2B5EF4-FFF2-40B4-BE49-F238E27FC236}">
                <a16:creationId xmlns:a16="http://schemas.microsoft.com/office/drawing/2014/main" id="{E78FF5D0-9539-440A-93B0-0835EC3620AF}"/>
              </a:ext>
            </a:extLst>
          </p:cNvPr>
          <p:cNvSpPr txBox="1"/>
          <p:nvPr/>
        </p:nvSpPr>
        <p:spPr>
          <a:xfrm>
            <a:off x="230475" y="1833652"/>
            <a:ext cx="33382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測試結果</a:t>
            </a:r>
          </a:p>
        </p:txBody>
      </p:sp>
      <p:pic>
        <p:nvPicPr>
          <p:cNvPr id="7" name="圖片 7" descr="一張含有 桌 的圖片&#10;&#10;自動產生的描述">
            <a:extLst>
              <a:ext uri="{FF2B5EF4-FFF2-40B4-BE49-F238E27FC236}">
                <a16:creationId xmlns:a16="http://schemas.microsoft.com/office/drawing/2014/main" id="{B7573CAD-7134-8EF2-9A83-C9ECADAE06E5}"/>
              </a:ext>
            </a:extLst>
          </p:cNvPr>
          <p:cNvPicPr>
            <a:picLocks noChangeAspect="1"/>
          </p:cNvPicPr>
          <p:nvPr/>
        </p:nvPicPr>
        <p:blipFill>
          <a:blip r:embed="rId2"/>
          <a:stretch>
            <a:fillRect/>
          </a:stretch>
        </p:blipFill>
        <p:spPr>
          <a:xfrm>
            <a:off x="1386115" y="4121795"/>
            <a:ext cx="9428843" cy="1744052"/>
          </a:xfrm>
          <a:prstGeom prst="rect">
            <a:avLst/>
          </a:prstGeom>
        </p:spPr>
      </p:pic>
    </p:spTree>
    <p:extLst>
      <p:ext uri="{BB962C8B-B14F-4D97-AF65-F5344CB8AC3E}">
        <p14:creationId xmlns:p14="http://schemas.microsoft.com/office/powerpoint/2010/main" val="469290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a:bodyPr>
          <a:lstStyle/>
          <a:p>
            <a:r>
              <a:rPr lang="en-US" altLang="zh-TW" sz="4000" b="1"/>
              <a:t>Agenda</a:t>
            </a:r>
            <a:endParaRPr lang="zh-TW" altLang="en-US" sz="4000" b="1"/>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vert="horz" lIns="91440" tIns="45720" rIns="91440" bIns="45720" rtlCol="0" anchor="t">
            <a:normAutofit/>
          </a:bodyPr>
          <a:lstStyle/>
          <a:p>
            <a:r>
              <a:rPr lang="zh-TW" altLang="en-US" b="1">
                <a:solidFill>
                  <a:schemeClr val="bg1">
                    <a:lumMod val="75000"/>
                  </a:schemeClr>
                </a:solidFill>
              </a:rPr>
              <a:t>作品概述</a:t>
            </a:r>
          </a:p>
          <a:p>
            <a:r>
              <a:rPr lang="zh-TW" altLang="en-US" b="1">
                <a:solidFill>
                  <a:schemeClr val="bg1">
                    <a:lumMod val="75000"/>
                  </a:schemeClr>
                </a:solidFill>
              </a:rPr>
              <a:t>難點與創新</a:t>
            </a:r>
          </a:p>
          <a:p>
            <a:r>
              <a:rPr lang="zh-TW" altLang="en-US" b="1">
                <a:solidFill>
                  <a:schemeClr val="bg1">
                    <a:lumMod val="75000"/>
                  </a:schemeClr>
                </a:solidFill>
              </a:rPr>
              <a:t>設計與實現</a:t>
            </a:r>
            <a:endParaRPr lang="en-US" altLang="zh-TW" b="1">
              <a:solidFill>
                <a:schemeClr val="bg1">
                  <a:lumMod val="75000"/>
                </a:schemeClr>
              </a:solidFill>
            </a:endParaRPr>
          </a:p>
          <a:p>
            <a:r>
              <a:rPr lang="zh-TW" altLang="en-US" b="1">
                <a:solidFill>
                  <a:schemeClr val="bg1">
                    <a:lumMod val="75000"/>
                  </a:schemeClr>
                </a:solidFill>
                <a:ea typeface="微軟正黑體"/>
              </a:rPr>
              <a:t>作品進度</a:t>
            </a:r>
            <a:endParaRPr lang="en-US" altLang="zh-TW" b="1">
              <a:solidFill>
                <a:schemeClr val="bg1">
                  <a:lumMod val="75000"/>
                </a:schemeClr>
              </a:solidFill>
              <a:ea typeface="微軟正黑體"/>
            </a:endParaRPr>
          </a:p>
          <a:p>
            <a:r>
              <a:rPr lang="zh-TW" altLang="en-US" b="1">
                <a:solidFill>
                  <a:schemeClr val="bg1">
                    <a:lumMod val="75000"/>
                  </a:schemeClr>
                </a:solidFill>
              </a:rPr>
              <a:t>測試結果</a:t>
            </a:r>
          </a:p>
          <a:p>
            <a:r>
              <a:rPr lang="zh-TW" altLang="en-US" b="1">
                <a:ea typeface="微軟正黑體"/>
              </a:rPr>
              <a:t>總結展望</a:t>
            </a:r>
            <a:endParaRPr lang="zh-TW" altLang="en-US" b="1">
              <a:ea typeface="微軟正黑體"/>
              <a:cs typeface="Arial"/>
            </a:endParaRPr>
          </a:p>
          <a:p>
            <a:pPr marL="0" indent="0">
              <a:buNone/>
            </a:pPr>
            <a:endParaRPr lang="zh-TW" altLang="en-US" b="1">
              <a:solidFill>
                <a:schemeClr val="bg1">
                  <a:lumMod val="75000"/>
                </a:schemeClr>
              </a:solidFill>
            </a:endParaRPr>
          </a:p>
        </p:txBody>
      </p:sp>
    </p:spTree>
    <p:custDataLst>
      <p:tags r:id="rId1"/>
    </p:custDataLst>
    <p:extLst>
      <p:ext uri="{BB962C8B-B14F-4D97-AF65-F5344CB8AC3E}">
        <p14:creationId xmlns:p14="http://schemas.microsoft.com/office/powerpoint/2010/main" val="2470341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696A822-9418-427A-A7DD-F7D4CF8952B5}"/>
              </a:ext>
            </a:extLst>
          </p:cNvPr>
          <p:cNvSpPr txBox="1"/>
          <p:nvPr/>
        </p:nvSpPr>
        <p:spPr>
          <a:xfrm>
            <a:off x="859848" y="2459504"/>
            <a:ext cx="10144800" cy="2769989"/>
          </a:xfrm>
          <a:prstGeom prst="rect">
            <a:avLst/>
          </a:prstGeom>
          <a:noFill/>
        </p:spPr>
        <p:txBody>
          <a:bodyPr wrap="square" lIns="91440" tIns="45720" rIns="91440" bIns="45720" rtlCol="0" anchor="t">
            <a:spAutoFit/>
          </a:bodyPr>
          <a:lstStyle/>
          <a:p>
            <a:pPr marL="342900" indent="-342900" algn="just" defTabSz="914400" fontAlgn="base">
              <a:spcBef>
                <a:spcPts val="1200"/>
              </a:spcBef>
              <a:buClr>
                <a:schemeClr val="tx1"/>
              </a:buClr>
              <a:buFont typeface="Arial"/>
              <a:buChar char="•"/>
            </a:pPr>
            <a:r>
              <a:rPr lang="zh-TW" altLang="en-US" sz="2400">
                <a:ea typeface="+mn-lt"/>
                <a:cs typeface="+mn-lt"/>
              </a:rPr>
              <a:t>我們完成了一個基於嵌入式系統的睡眠呼吸中止症檢測裝置，成功使用ECG心電訊號來檢測睡眠呼吸中止症。</a:t>
            </a:r>
          </a:p>
          <a:p>
            <a:pPr marL="342900" indent="-342900" algn="just" defTabSz="914400">
              <a:spcBef>
                <a:spcPts val="1200"/>
              </a:spcBef>
              <a:buClr>
                <a:srgbClr val="000000"/>
              </a:buClr>
              <a:buFont typeface="Arial"/>
              <a:buChar char="•"/>
            </a:pPr>
            <a:r>
              <a:rPr lang="zh-TW" altLang="en-US" sz="2400">
                <a:ea typeface="+mn-lt"/>
                <a:cs typeface="+mn-lt"/>
              </a:rPr>
              <a:t>準確率可達</a:t>
            </a:r>
            <a:r>
              <a:rPr lang="zh-TW" altLang="en-US" sz="2400">
                <a:solidFill>
                  <a:schemeClr val="tx2"/>
                </a:solidFill>
                <a:ea typeface="+mn-lt"/>
                <a:cs typeface="+mn-lt"/>
              </a:rPr>
              <a:t>91%</a:t>
            </a:r>
            <a:r>
              <a:rPr lang="zh-TW" altLang="en-US" sz="2400">
                <a:ea typeface="+mn-lt"/>
                <a:cs typeface="+mn-lt"/>
              </a:rPr>
              <a:t>，且可以提供Apnea Index做為檢測指標。</a:t>
            </a:r>
          </a:p>
          <a:p>
            <a:pPr marL="342900" indent="-342900" algn="just" defTabSz="914400">
              <a:spcBef>
                <a:spcPts val="1200"/>
              </a:spcBef>
              <a:buClr>
                <a:srgbClr val="000000"/>
              </a:buClr>
              <a:buFont typeface="Arial"/>
              <a:buChar char="•"/>
            </a:pPr>
            <a:r>
              <a:rPr lang="zh-TW" altLang="en-US" sz="2400">
                <a:ea typeface="+mn-lt"/>
                <a:cs typeface="+mn-lt"/>
              </a:rPr>
              <a:t>成功達到</a:t>
            </a:r>
            <a:r>
              <a:rPr lang="zh-TW" altLang="en-US" sz="2400">
                <a:solidFill>
                  <a:schemeClr val="tx2"/>
                </a:solidFill>
                <a:ea typeface="+mn-lt"/>
                <a:cs typeface="+mn-lt"/>
              </a:rPr>
              <a:t>輕量化</a:t>
            </a:r>
            <a:r>
              <a:rPr lang="zh-TW" altLang="en-US" sz="2400">
                <a:ea typeface="+mn-lt"/>
                <a:cs typeface="+mn-lt"/>
              </a:rPr>
              <a:t>，</a:t>
            </a:r>
            <a:r>
              <a:rPr lang="zh-TW" altLang="en-US" sz="2400">
                <a:solidFill>
                  <a:schemeClr val="tx2"/>
                </a:solidFill>
                <a:ea typeface="+mn-lt"/>
                <a:cs typeface="+mn-lt"/>
              </a:rPr>
              <a:t>低功耗</a:t>
            </a:r>
            <a:r>
              <a:rPr lang="zh-TW" altLang="en-US" sz="2400">
                <a:ea typeface="+mn-lt"/>
                <a:cs typeface="+mn-lt"/>
              </a:rPr>
              <a:t>且</a:t>
            </a:r>
            <a:r>
              <a:rPr lang="zh-TW" altLang="en-US" sz="2400">
                <a:solidFill>
                  <a:schemeClr val="tx2"/>
                </a:solidFill>
                <a:ea typeface="+mn-lt"/>
                <a:cs typeface="+mn-lt"/>
              </a:rPr>
              <a:t>高效率</a:t>
            </a:r>
            <a:r>
              <a:rPr lang="zh-TW" altLang="en-US" sz="2400">
                <a:ea typeface="+mn-lt"/>
                <a:cs typeface="+mn-lt"/>
              </a:rPr>
              <a:t>之訴求，且大幅減少檢測需要配戴之感測器與線材，讓使用者能夠舒適的睡眠，在家就能夠輕鬆的檢測。</a:t>
            </a:r>
          </a:p>
          <a:p>
            <a:pPr marL="342900" indent="-342900" algn="just" defTabSz="914400">
              <a:spcBef>
                <a:spcPts val="1200"/>
              </a:spcBef>
              <a:buClr>
                <a:srgbClr val="000000"/>
              </a:buClr>
              <a:buFont typeface="Arial"/>
              <a:buChar char="•"/>
            </a:pPr>
            <a:endParaRPr lang="zh-TW" altLang="en-US" sz="2400">
              <a:ea typeface="+mn-lt"/>
              <a:cs typeface="+mn-lt"/>
            </a:endParaRPr>
          </a:p>
        </p:txBody>
      </p:sp>
      <p:sp>
        <p:nvSpPr>
          <p:cNvPr id="6" name="Title 2">
            <a:extLst>
              <a:ext uri="{FF2B5EF4-FFF2-40B4-BE49-F238E27FC236}">
                <a16:creationId xmlns:a16="http://schemas.microsoft.com/office/drawing/2014/main" id="{C3ABBA4B-B90B-43E8-9CFF-1186311E424A}"/>
              </a:ext>
            </a:extLst>
          </p:cNvPr>
          <p:cNvSpPr txBox="1">
            <a:spLocks/>
          </p:cNvSpPr>
          <p:nvPr/>
        </p:nvSpPr>
        <p:spPr>
          <a:xfrm>
            <a:off x="512751" y="331044"/>
            <a:ext cx="11277922" cy="100584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zh-TW" altLang="en-US">
                <a:ea typeface="微軟正黑體"/>
              </a:rPr>
              <a:t>基於深度學習之睡眠呼吸中止症檢測</a:t>
            </a:r>
            <a:r>
              <a:rPr lang="en-US" altLang="zh-TW">
                <a:ea typeface="微軟正黑體"/>
              </a:rPr>
              <a:t>-</a:t>
            </a:r>
            <a:r>
              <a:rPr lang="en-US" altLang="zh-TW" b="1" err="1">
                <a:solidFill>
                  <a:schemeClr val="tx2"/>
                </a:solidFill>
                <a:ea typeface="微軟正黑體"/>
              </a:rPr>
              <a:t>總結展望</a:t>
            </a:r>
            <a:endParaRPr lang="zh-TW" altLang="en-US" b="1" err="1">
              <a:solidFill>
                <a:schemeClr val="tx2"/>
              </a:solidFill>
              <a:ea typeface="微軟正黑體"/>
              <a:cs typeface="Arial"/>
            </a:endParaRPr>
          </a:p>
        </p:txBody>
      </p:sp>
      <p:sp>
        <p:nvSpPr>
          <p:cNvPr id="11" name="文字方塊 10">
            <a:extLst>
              <a:ext uri="{FF2B5EF4-FFF2-40B4-BE49-F238E27FC236}">
                <a16:creationId xmlns:a16="http://schemas.microsoft.com/office/drawing/2014/main" id="{E78FF5D0-9539-440A-93B0-0835EC3620AF}"/>
              </a:ext>
            </a:extLst>
          </p:cNvPr>
          <p:cNvSpPr txBox="1"/>
          <p:nvPr/>
        </p:nvSpPr>
        <p:spPr>
          <a:xfrm>
            <a:off x="230475" y="1833652"/>
            <a:ext cx="33382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結論</a:t>
            </a:r>
          </a:p>
        </p:txBody>
      </p:sp>
      <p:pic>
        <p:nvPicPr>
          <p:cNvPr id="4" name="圖片 4" descr="一張含有 個人, 室內, 床, 布 的圖片&#10;&#10;自動產生的描述">
            <a:extLst>
              <a:ext uri="{FF2B5EF4-FFF2-40B4-BE49-F238E27FC236}">
                <a16:creationId xmlns:a16="http://schemas.microsoft.com/office/drawing/2014/main" id="{215CD836-4E16-EBA2-8C53-6F6C0591F9F6}"/>
              </a:ext>
            </a:extLst>
          </p:cNvPr>
          <p:cNvPicPr>
            <a:picLocks noChangeAspect="1"/>
          </p:cNvPicPr>
          <p:nvPr/>
        </p:nvPicPr>
        <p:blipFill rotWithShape="1">
          <a:blip r:embed="rId2"/>
          <a:srcRect r="330" b="34739"/>
          <a:stretch/>
        </p:blipFill>
        <p:spPr>
          <a:xfrm>
            <a:off x="4933043" y="4749017"/>
            <a:ext cx="1999363" cy="1741556"/>
          </a:xfrm>
          <a:prstGeom prst="rect">
            <a:avLst/>
          </a:prstGeom>
        </p:spPr>
      </p:pic>
    </p:spTree>
    <p:extLst>
      <p:ext uri="{BB962C8B-B14F-4D97-AF65-F5344CB8AC3E}">
        <p14:creationId xmlns:p14="http://schemas.microsoft.com/office/powerpoint/2010/main" val="241402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696A822-9418-427A-A7DD-F7D4CF8952B5}"/>
              </a:ext>
            </a:extLst>
          </p:cNvPr>
          <p:cNvSpPr txBox="1"/>
          <p:nvPr/>
        </p:nvSpPr>
        <p:spPr>
          <a:xfrm>
            <a:off x="859848" y="2459504"/>
            <a:ext cx="10144800" cy="2400657"/>
          </a:xfrm>
          <a:prstGeom prst="rect">
            <a:avLst/>
          </a:prstGeom>
          <a:noFill/>
        </p:spPr>
        <p:txBody>
          <a:bodyPr wrap="square" lIns="91440" tIns="45720" rIns="91440" bIns="45720" rtlCol="0" anchor="t">
            <a:spAutoFit/>
          </a:bodyPr>
          <a:lstStyle/>
          <a:p>
            <a:pPr marL="342900" indent="-342900" algn="just" defTabSz="914400" fontAlgn="base">
              <a:spcBef>
                <a:spcPts val="1200"/>
              </a:spcBef>
              <a:buClr>
                <a:schemeClr val="tx1"/>
              </a:buClr>
              <a:buFont typeface="Arial"/>
              <a:buChar char="•"/>
            </a:pPr>
            <a:r>
              <a:rPr lang="zh-TW" altLang="en-US" sz="2400">
                <a:ea typeface="+mn-lt"/>
                <a:cs typeface="+mn-lt"/>
              </a:rPr>
              <a:t>未來我們希望能再縮小裝置的體積，讓使用上更方便。</a:t>
            </a:r>
            <a:endParaRPr lang="en-US" altLang="zh-TW" sz="2400">
              <a:ea typeface="+mn-lt"/>
              <a:cs typeface="+mn-lt"/>
            </a:endParaRPr>
          </a:p>
          <a:p>
            <a:pPr marL="342900" indent="-342900" algn="just" defTabSz="914400">
              <a:spcBef>
                <a:spcPts val="1200"/>
              </a:spcBef>
              <a:buClr>
                <a:srgbClr val="000000"/>
              </a:buClr>
              <a:buFont typeface="Arial"/>
              <a:buChar char="•"/>
            </a:pPr>
            <a:r>
              <a:rPr lang="zh-TW" altLang="en-US" sz="2400">
                <a:ea typeface="+mn-lt"/>
                <a:cs typeface="+mn-lt"/>
              </a:rPr>
              <a:t>推廣此產品，讓更多人能試著在家自行檢測。</a:t>
            </a:r>
          </a:p>
          <a:p>
            <a:pPr marL="342900" indent="-342900" algn="just" defTabSz="914400">
              <a:spcBef>
                <a:spcPts val="1200"/>
              </a:spcBef>
              <a:buClr>
                <a:srgbClr val="000000"/>
              </a:buClr>
              <a:buFont typeface="Arial"/>
              <a:buChar char="•"/>
            </a:pPr>
            <a:r>
              <a:rPr lang="zh-TW" altLang="en-US" sz="2400">
                <a:ea typeface="+mn-lt"/>
                <a:cs typeface="+mn-lt"/>
              </a:rPr>
              <a:t>能夠與相關的睡眠中心合作，實際配戴在患者身上測試並得到更多測試結果與回饋。</a:t>
            </a:r>
          </a:p>
          <a:p>
            <a:pPr marL="342900" indent="-342900" algn="just" defTabSz="914400">
              <a:spcBef>
                <a:spcPts val="1200"/>
              </a:spcBef>
              <a:buClr>
                <a:srgbClr val="000000"/>
              </a:buClr>
              <a:buFont typeface="Arial"/>
              <a:buChar char="•"/>
            </a:pPr>
            <a:endParaRPr lang="zh-TW" altLang="en-US" sz="2400">
              <a:ea typeface="+mn-lt"/>
              <a:cs typeface="+mn-lt"/>
            </a:endParaRPr>
          </a:p>
        </p:txBody>
      </p:sp>
      <p:sp>
        <p:nvSpPr>
          <p:cNvPr id="6" name="Title 2">
            <a:extLst>
              <a:ext uri="{FF2B5EF4-FFF2-40B4-BE49-F238E27FC236}">
                <a16:creationId xmlns:a16="http://schemas.microsoft.com/office/drawing/2014/main" id="{C3ABBA4B-B90B-43E8-9CFF-1186311E424A}"/>
              </a:ext>
            </a:extLst>
          </p:cNvPr>
          <p:cNvSpPr txBox="1">
            <a:spLocks/>
          </p:cNvSpPr>
          <p:nvPr/>
        </p:nvSpPr>
        <p:spPr>
          <a:xfrm>
            <a:off x="512751" y="331044"/>
            <a:ext cx="11277922" cy="100584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zh-TW" altLang="en-US">
                <a:ea typeface="微軟正黑體"/>
              </a:rPr>
              <a:t>基於深度學習之睡眠呼吸中止症檢測</a:t>
            </a:r>
            <a:r>
              <a:rPr lang="en-US" altLang="zh-TW">
                <a:ea typeface="微軟正黑體"/>
              </a:rPr>
              <a:t>-</a:t>
            </a:r>
            <a:r>
              <a:rPr lang="en-US" altLang="zh-TW" b="1" err="1">
                <a:solidFill>
                  <a:schemeClr val="tx2"/>
                </a:solidFill>
                <a:ea typeface="微軟正黑體"/>
              </a:rPr>
              <a:t>總結展望</a:t>
            </a:r>
            <a:endParaRPr lang="zh-TW" altLang="en-US" b="1" err="1">
              <a:solidFill>
                <a:schemeClr val="tx2"/>
              </a:solidFill>
              <a:ea typeface="微軟正黑體"/>
              <a:cs typeface="Arial"/>
            </a:endParaRPr>
          </a:p>
        </p:txBody>
      </p:sp>
      <p:sp>
        <p:nvSpPr>
          <p:cNvPr id="11" name="文字方塊 10">
            <a:extLst>
              <a:ext uri="{FF2B5EF4-FFF2-40B4-BE49-F238E27FC236}">
                <a16:creationId xmlns:a16="http://schemas.microsoft.com/office/drawing/2014/main" id="{E78FF5D0-9539-440A-93B0-0835EC3620AF}"/>
              </a:ext>
            </a:extLst>
          </p:cNvPr>
          <p:cNvSpPr txBox="1"/>
          <p:nvPr/>
        </p:nvSpPr>
        <p:spPr>
          <a:xfrm>
            <a:off x="230475" y="1833652"/>
            <a:ext cx="33382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未來展望</a:t>
            </a:r>
          </a:p>
        </p:txBody>
      </p:sp>
    </p:spTree>
    <p:extLst>
      <p:ext uri="{BB962C8B-B14F-4D97-AF65-F5344CB8AC3E}">
        <p14:creationId xmlns:p14="http://schemas.microsoft.com/office/powerpoint/2010/main" val="731450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696A822-9418-427A-A7DD-F7D4CF8952B5}"/>
              </a:ext>
            </a:extLst>
          </p:cNvPr>
          <p:cNvSpPr txBox="1"/>
          <p:nvPr/>
        </p:nvSpPr>
        <p:spPr>
          <a:xfrm>
            <a:off x="859848" y="2459504"/>
            <a:ext cx="10471171" cy="3570208"/>
          </a:xfrm>
          <a:prstGeom prst="rect">
            <a:avLst/>
          </a:prstGeom>
          <a:noFill/>
        </p:spPr>
        <p:txBody>
          <a:bodyPr wrap="square" lIns="91440" tIns="45720" rIns="91440" bIns="45720" rtlCol="0" anchor="t">
            <a:spAutoFit/>
          </a:bodyPr>
          <a:lstStyle/>
          <a:p>
            <a:pPr marL="173736" indent="-173736" defTabSz="914400" fontAlgn="base">
              <a:spcBef>
                <a:spcPts val="1200"/>
              </a:spcBef>
              <a:buClr>
                <a:schemeClr val="tx1"/>
              </a:buClr>
              <a:buFont typeface="Arial" panose="020B0604020202020204" pitchFamily="34" charset="0"/>
              <a:buChar char="•"/>
            </a:pPr>
            <a:r>
              <a:rPr lang="en-US" altLang="zh-TW" sz="2400">
                <a:ea typeface="+mn-lt"/>
                <a:cs typeface="+mn-lt"/>
              </a:rPr>
              <a:t>Nguyen </a:t>
            </a:r>
            <a:r>
              <a:rPr lang="en-US" altLang="zh-TW" sz="2400" err="1">
                <a:ea typeface="+mn-lt"/>
                <a:cs typeface="+mn-lt"/>
              </a:rPr>
              <a:t>Thi</a:t>
            </a:r>
            <a:r>
              <a:rPr lang="en-US" altLang="zh-TW" sz="2400">
                <a:ea typeface="+mn-lt"/>
                <a:cs typeface="+mn-lt"/>
              </a:rPr>
              <a:t> Hoang Trang, ”</a:t>
            </a:r>
            <a:r>
              <a:rPr lang="en-US" sz="2400">
                <a:ea typeface="+mn-lt"/>
                <a:cs typeface="+mn-lt"/>
              </a:rPr>
              <a:t>Development of a SMOTE-based</a:t>
            </a:r>
            <a:r>
              <a:rPr lang="zh-TW" altLang="en-US" sz="2400">
                <a:ea typeface="+mn-lt"/>
                <a:cs typeface="+mn-lt"/>
              </a:rPr>
              <a:t> </a:t>
            </a:r>
            <a:r>
              <a:rPr lang="en-US" sz="2400">
                <a:ea typeface="+mn-lt"/>
                <a:cs typeface="+mn-lt"/>
              </a:rPr>
              <a:t>Sleep Apnea/Hypopnea Event Classification Algorithm</a:t>
            </a:r>
            <a:r>
              <a:rPr lang="zh-TW" altLang="en-US" sz="2400">
                <a:ea typeface="+mn-lt"/>
                <a:cs typeface="+mn-lt"/>
              </a:rPr>
              <a:t> </a:t>
            </a:r>
            <a:r>
              <a:rPr lang="en-US" sz="2400">
                <a:ea typeface="+mn-lt"/>
                <a:cs typeface="+mn-lt"/>
              </a:rPr>
              <a:t>using Electrocardiogram Spectrogram and DWT coefficients with Machine</a:t>
            </a:r>
            <a:r>
              <a:rPr lang="zh-TW" altLang="en-US" sz="2400">
                <a:ea typeface="+mn-lt"/>
                <a:cs typeface="+mn-lt"/>
              </a:rPr>
              <a:t> </a:t>
            </a:r>
            <a:r>
              <a:rPr lang="en-US" sz="2400">
                <a:ea typeface="+mn-lt"/>
                <a:cs typeface="+mn-lt"/>
              </a:rPr>
              <a:t>Learning/Deep Learning Approaches</a:t>
            </a:r>
            <a:r>
              <a:rPr lang="en-US" altLang="zh-TW" sz="2400">
                <a:ea typeface="+mn-lt"/>
                <a:cs typeface="+mn-lt"/>
              </a:rPr>
              <a:t>”, 2021.</a:t>
            </a:r>
            <a:endParaRPr lang="zh-TW" altLang="en-US" sz="2400">
              <a:ea typeface="+mn-lt"/>
              <a:cs typeface="+mn-lt"/>
            </a:endParaRPr>
          </a:p>
          <a:p>
            <a:pPr marL="173736" indent="-173736" defTabSz="914400" fontAlgn="base">
              <a:spcBef>
                <a:spcPts val="1200"/>
              </a:spcBef>
              <a:buClr>
                <a:schemeClr val="tx1"/>
              </a:buClr>
              <a:buFont typeface="Arial" panose="020B0604020202020204" pitchFamily="34" charset="0"/>
              <a:buChar char="•"/>
            </a:pPr>
            <a:r>
              <a:rPr lang="zh-TW" altLang="en-US" sz="2400">
                <a:ea typeface="+mn-lt"/>
                <a:cs typeface="+mn-lt"/>
              </a:rPr>
              <a:t>王元宏</a:t>
            </a:r>
            <a:r>
              <a:rPr lang="en-US" altLang="zh-TW" sz="2400">
                <a:ea typeface="+mn-lt"/>
                <a:cs typeface="+mn-lt"/>
              </a:rPr>
              <a:t>,</a:t>
            </a:r>
            <a:r>
              <a:rPr lang="zh-TW" altLang="en-US" sz="2400">
                <a:ea typeface="+mn-lt"/>
                <a:cs typeface="+mn-lt"/>
              </a:rPr>
              <a:t> </a:t>
            </a:r>
            <a:r>
              <a:rPr lang="en-US" altLang="zh-TW" sz="2400">
                <a:ea typeface="+mn-lt"/>
                <a:cs typeface="+mn-lt"/>
              </a:rPr>
              <a:t>’’Electrocardiogram Signal for the Detection of Obstructive Sleep </a:t>
            </a:r>
            <a:r>
              <a:rPr lang="en-US" altLang="zh-TW" sz="2400" err="1">
                <a:ea typeface="+mn-lt"/>
                <a:cs typeface="+mn-lt"/>
              </a:rPr>
              <a:t>Apnoea</a:t>
            </a:r>
            <a:r>
              <a:rPr lang="en-US" altLang="zh-TW" sz="2400">
                <a:ea typeface="+mn-lt"/>
                <a:cs typeface="+mn-lt"/>
              </a:rPr>
              <a:t> Via Artificial Neural Networks’’,</a:t>
            </a:r>
            <a:r>
              <a:rPr lang="zh-TW" altLang="en-US" sz="2400">
                <a:ea typeface="+mn-lt"/>
                <a:cs typeface="+mn-lt"/>
              </a:rPr>
              <a:t> </a:t>
            </a:r>
            <a:r>
              <a:rPr lang="en-US" altLang="zh-TW" sz="2400">
                <a:ea typeface="+mn-lt"/>
                <a:cs typeface="+mn-lt"/>
              </a:rPr>
              <a:t>2021.</a:t>
            </a:r>
            <a:endParaRPr lang="zh-TW" altLang="en-US" sz="2400">
              <a:ea typeface="+mn-lt"/>
              <a:cs typeface="+mn-lt"/>
            </a:endParaRPr>
          </a:p>
          <a:p>
            <a:endParaRPr lang="en-US" altLang="zh-TW" sz="2400"/>
          </a:p>
          <a:p>
            <a:endParaRPr lang="en-US" altLang="zh-TW" sz="2400"/>
          </a:p>
          <a:p>
            <a:endParaRPr lang="en-US" altLang="zh-TW" sz="2400"/>
          </a:p>
        </p:txBody>
      </p:sp>
      <p:sp>
        <p:nvSpPr>
          <p:cNvPr id="6" name="Title 2">
            <a:extLst>
              <a:ext uri="{FF2B5EF4-FFF2-40B4-BE49-F238E27FC236}">
                <a16:creationId xmlns:a16="http://schemas.microsoft.com/office/drawing/2014/main" id="{C3ABBA4B-B90B-43E8-9CFF-1186311E424A}"/>
              </a:ext>
            </a:extLst>
          </p:cNvPr>
          <p:cNvSpPr txBox="1">
            <a:spLocks/>
          </p:cNvSpPr>
          <p:nvPr/>
        </p:nvSpPr>
        <p:spPr>
          <a:xfrm>
            <a:off x="512751" y="331044"/>
            <a:ext cx="11277922" cy="100584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zh-TW" altLang="en-US"/>
              <a:t>基於深度學習之睡眠呼吸中止症檢測</a:t>
            </a:r>
            <a:r>
              <a:rPr lang="en-US" altLang="zh-TW"/>
              <a:t>-</a:t>
            </a:r>
            <a:r>
              <a:rPr lang="zh-TW" altLang="en-US" b="1"/>
              <a:t>參考資料</a:t>
            </a:r>
          </a:p>
        </p:txBody>
      </p:sp>
      <p:sp>
        <p:nvSpPr>
          <p:cNvPr id="11" name="文字方塊 10">
            <a:extLst>
              <a:ext uri="{FF2B5EF4-FFF2-40B4-BE49-F238E27FC236}">
                <a16:creationId xmlns:a16="http://schemas.microsoft.com/office/drawing/2014/main" id="{E78FF5D0-9539-440A-93B0-0835EC3620AF}"/>
              </a:ext>
            </a:extLst>
          </p:cNvPr>
          <p:cNvSpPr txBox="1"/>
          <p:nvPr/>
        </p:nvSpPr>
        <p:spPr>
          <a:xfrm>
            <a:off x="230475" y="1833652"/>
            <a:ext cx="33382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參考文獻</a:t>
            </a:r>
          </a:p>
        </p:txBody>
      </p:sp>
    </p:spTree>
    <p:extLst>
      <p:ext uri="{BB962C8B-B14F-4D97-AF65-F5344CB8AC3E}">
        <p14:creationId xmlns:p14="http://schemas.microsoft.com/office/powerpoint/2010/main" val="3869820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696A822-9418-427A-A7DD-F7D4CF8952B5}"/>
              </a:ext>
            </a:extLst>
          </p:cNvPr>
          <p:cNvSpPr txBox="1"/>
          <p:nvPr/>
        </p:nvSpPr>
        <p:spPr>
          <a:xfrm>
            <a:off x="859848" y="2459504"/>
            <a:ext cx="10471171" cy="7232749"/>
          </a:xfrm>
          <a:prstGeom prst="rect">
            <a:avLst/>
          </a:prstGeom>
          <a:noFill/>
        </p:spPr>
        <p:txBody>
          <a:bodyPr wrap="square" rtlCol="0">
            <a:spAutoFit/>
          </a:bodyPr>
          <a:lstStyle/>
          <a:p>
            <a:pPr marL="173736" indent="-173736" algn="just" defTabSz="914400" fontAlgn="base">
              <a:spcBef>
                <a:spcPts val="1200"/>
              </a:spcBef>
              <a:buClr>
                <a:schemeClr val="tx1"/>
              </a:buClr>
              <a:buFont typeface="Arial" panose="020B0604020202020204" pitchFamily="34" charset="0"/>
              <a:buChar char="•"/>
            </a:pPr>
            <a:r>
              <a:rPr lang="en-US" altLang="zh-TW" sz="2400">
                <a:ea typeface="+mn-lt"/>
                <a:cs typeface="+mn-lt"/>
              </a:rPr>
              <a:t>https://cpapsupplies.com/blog/treating-sleep-apnea-without-the-mask</a:t>
            </a:r>
            <a:r>
              <a:rPr lang="zh-TW" altLang="en-US" sz="2400">
                <a:ea typeface="+mn-lt"/>
                <a:cs typeface="+mn-lt"/>
              </a:rPr>
              <a:t> </a:t>
            </a:r>
            <a:r>
              <a:rPr lang="en-US" altLang="zh-TW" sz="2400">
                <a:ea typeface="+mn-lt"/>
                <a:cs typeface="+mn-lt"/>
              </a:rPr>
              <a:t>CPAP Alternatives: How to Treat Sleep Apnea without CPAP</a:t>
            </a:r>
            <a:r>
              <a:rPr lang="zh-TW" altLang="en-US" sz="2400">
                <a:ea typeface="+mn-lt"/>
                <a:cs typeface="+mn-lt"/>
              </a:rPr>
              <a:t>。</a:t>
            </a:r>
            <a:endParaRPr lang="en-US" altLang="zh-TW" sz="2400">
              <a:ea typeface="+mn-lt"/>
              <a:cs typeface="+mn-lt"/>
            </a:endParaRPr>
          </a:p>
          <a:p>
            <a:pPr marL="173736" indent="-173736" algn="just" defTabSz="914400" fontAlgn="base">
              <a:spcBef>
                <a:spcPts val="1200"/>
              </a:spcBef>
              <a:buClr>
                <a:schemeClr val="tx1"/>
              </a:buClr>
              <a:buFont typeface="Arial" panose="020B0604020202020204" pitchFamily="34" charset="0"/>
              <a:buChar char="•"/>
            </a:pPr>
            <a:r>
              <a:rPr lang="en-US" altLang="zh-TW" sz="2400">
                <a:ea typeface="+mn-lt"/>
                <a:cs typeface="+mn-lt"/>
              </a:rPr>
              <a:t>https://beautifulsmiles.com.tw/keyproject.php?id=39</a:t>
            </a:r>
            <a:r>
              <a:rPr lang="zh-TW" altLang="en-US" sz="2400">
                <a:ea typeface="+mn-lt"/>
                <a:cs typeface="+mn-lt"/>
              </a:rPr>
              <a:t> 何謂睡眠呼吸中止症</a:t>
            </a:r>
            <a:r>
              <a:rPr lang="en-US" altLang="zh-TW" sz="2400">
                <a:ea typeface="+mn-lt"/>
                <a:cs typeface="+mn-lt"/>
              </a:rPr>
              <a:t>?</a:t>
            </a:r>
          </a:p>
          <a:p>
            <a:pPr marL="173736" indent="-173736" algn="just" defTabSz="914400" fontAlgn="base">
              <a:spcBef>
                <a:spcPts val="1200"/>
              </a:spcBef>
              <a:buClr>
                <a:schemeClr val="tx1"/>
              </a:buClr>
              <a:buFont typeface="Arial" panose="020B0604020202020204" pitchFamily="34" charset="0"/>
              <a:buChar char="•"/>
            </a:pPr>
            <a:r>
              <a:rPr lang="en-US" altLang="zh-TW" sz="2400">
                <a:ea typeface="+mn-lt"/>
                <a:cs typeface="+mn-lt"/>
              </a:rPr>
              <a:t>https://tw.element14.com/mikroelektronika/mikroe-4061/ecg-6-click-board/dp/3528537</a:t>
            </a:r>
          </a:p>
          <a:p>
            <a:pPr marL="173736" indent="-173736" algn="just" defTabSz="914400" fontAlgn="base">
              <a:spcBef>
                <a:spcPts val="1200"/>
              </a:spcBef>
              <a:buClr>
                <a:schemeClr val="tx1"/>
              </a:buClr>
              <a:buFont typeface="Arial" panose="020B0604020202020204" pitchFamily="34" charset="0"/>
              <a:buChar char="•"/>
            </a:pPr>
            <a:r>
              <a:rPr lang="zh-TW" altLang="en-US" sz="2400">
                <a:ea typeface="+mn-lt"/>
                <a:cs typeface="+mn-lt"/>
              </a:rPr>
              <a:t>https://nettigo.eu/products/oled-display-0-96-i2c-128x64-ssd1306-white</a:t>
            </a:r>
            <a:endParaRPr lang="en-US" altLang="zh-TW" sz="2400">
              <a:ea typeface="+mn-lt"/>
              <a:cs typeface="+mn-lt"/>
            </a:endParaRPr>
          </a:p>
          <a:p>
            <a:pPr marL="173736" indent="-173736" algn="just" defTabSz="914400" fontAlgn="base">
              <a:spcBef>
                <a:spcPts val="1200"/>
              </a:spcBef>
              <a:buClr>
                <a:schemeClr val="tx1"/>
              </a:buClr>
              <a:buFont typeface="Arial" panose="020B0604020202020204" pitchFamily="34" charset="0"/>
              <a:buChar char="•"/>
            </a:pPr>
            <a:r>
              <a:rPr lang="en-US" altLang="zh-TW" sz="2400" b="0" i="0" u="none" strike="noStrike">
                <a:effectLst/>
              </a:rPr>
              <a:t>https://zh.wikipedia.org/zh-tw/%E5%91%BC%E5%90%B8%E6%9A%82%E5%81%9C%E4%BD%8E%E9%80%9A%E6%B0%94%E6%8C%87%E6%95%B0</a:t>
            </a:r>
            <a:endParaRPr lang="zh-TW" altLang="en-US" sz="2400">
              <a:ea typeface="+mn-lt"/>
              <a:cs typeface="+mn-lt"/>
            </a:endParaRPr>
          </a:p>
          <a:p>
            <a:pPr marL="173736" indent="-173736" algn="just" defTabSz="914400" fontAlgn="base">
              <a:spcBef>
                <a:spcPts val="1200"/>
              </a:spcBef>
              <a:buClr>
                <a:schemeClr val="tx1"/>
              </a:buClr>
              <a:buFont typeface="Wingdings" panose="05000000000000000000" pitchFamily="2" charset="2"/>
              <a:buChar char="l"/>
            </a:pPr>
            <a:endParaRPr lang="en-US" altLang="zh-TW" sz="2400">
              <a:ea typeface="微軟正黑體" panose="020B0604030504040204" pitchFamily="34" charset="-120"/>
            </a:endParaRPr>
          </a:p>
          <a:p>
            <a:pPr marL="173736" indent="-173736" algn="just" defTabSz="914400" fontAlgn="base">
              <a:spcBef>
                <a:spcPts val="1200"/>
              </a:spcBef>
              <a:buClr>
                <a:schemeClr val="tx1"/>
              </a:buClr>
              <a:buFont typeface="Wingdings" panose="05000000000000000000" pitchFamily="2" charset="2"/>
              <a:buChar char="l"/>
            </a:pPr>
            <a:endParaRPr lang="zh-TW" altLang="en-US" sz="2400">
              <a:ea typeface="微軟正黑體" panose="020B0604030504040204" pitchFamily="34" charset="-120"/>
            </a:endParaRPr>
          </a:p>
          <a:p>
            <a:pPr marL="173736" indent="-173736" algn="just" defTabSz="914400" fontAlgn="base">
              <a:spcBef>
                <a:spcPts val="1200"/>
              </a:spcBef>
              <a:buClr>
                <a:schemeClr val="tx1"/>
              </a:buClr>
              <a:buFont typeface="Wingdings" panose="05000000000000000000" pitchFamily="2" charset="2"/>
              <a:buChar char="l"/>
            </a:pPr>
            <a:endParaRPr lang="en-US" altLang="zh-TW" sz="2400">
              <a:ea typeface="+mn-lt"/>
              <a:cs typeface="+mn-lt"/>
            </a:endParaRPr>
          </a:p>
          <a:p>
            <a:pPr marL="173736" indent="-173736" algn="just" defTabSz="914400" fontAlgn="base">
              <a:spcBef>
                <a:spcPts val="1200"/>
              </a:spcBef>
              <a:buClr>
                <a:schemeClr val="tx1"/>
              </a:buClr>
              <a:buFont typeface="Wingdings" panose="05000000000000000000" pitchFamily="2" charset="2"/>
              <a:buChar char="l"/>
            </a:pPr>
            <a:endParaRPr lang="en-US" altLang="zh-TW" sz="2400">
              <a:ea typeface="+mn-lt"/>
              <a:cs typeface="+mn-lt"/>
            </a:endParaRPr>
          </a:p>
          <a:p>
            <a:endParaRPr lang="en-US" altLang="zh-TW" sz="2400"/>
          </a:p>
          <a:p>
            <a:endParaRPr lang="en-US" altLang="zh-TW" sz="2400"/>
          </a:p>
          <a:p>
            <a:endParaRPr lang="en-US" altLang="zh-TW" sz="2400"/>
          </a:p>
        </p:txBody>
      </p:sp>
      <p:sp>
        <p:nvSpPr>
          <p:cNvPr id="6" name="Title 2">
            <a:extLst>
              <a:ext uri="{FF2B5EF4-FFF2-40B4-BE49-F238E27FC236}">
                <a16:creationId xmlns:a16="http://schemas.microsoft.com/office/drawing/2014/main" id="{C3ABBA4B-B90B-43E8-9CFF-1186311E424A}"/>
              </a:ext>
            </a:extLst>
          </p:cNvPr>
          <p:cNvSpPr txBox="1">
            <a:spLocks/>
          </p:cNvSpPr>
          <p:nvPr/>
        </p:nvSpPr>
        <p:spPr>
          <a:xfrm>
            <a:off x="512751" y="331044"/>
            <a:ext cx="11277922" cy="100584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zh-TW" altLang="en-US"/>
              <a:t>基於深度學習之睡眠呼吸中止症檢測</a:t>
            </a:r>
            <a:r>
              <a:rPr lang="en-US" altLang="zh-TW"/>
              <a:t>-</a:t>
            </a:r>
            <a:r>
              <a:rPr lang="zh-TW" altLang="en-US" b="1"/>
              <a:t>參考資料</a:t>
            </a:r>
          </a:p>
        </p:txBody>
      </p:sp>
      <p:sp>
        <p:nvSpPr>
          <p:cNvPr id="11" name="文字方塊 10">
            <a:extLst>
              <a:ext uri="{FF2B5EF4-FFF2-40B4-BE49-F238E27FC236}">
                <a16:creationId xmlns:a16="http://schemas.microsoft.com/office/drawing/2014/main" id="{E78FF5D0-9539-440A-93B0-0835EC3620AF}"/>
              </a:ext>
            </a:extLst>
          </p:cNvPr>
          <p:cNvSpPr txBox="1"/>
          <p:nvPr/>
        </p:nvSpPr>
        <p:spPr>
          <a:xfrm>
            <a:off x="230475" y="1833652"/>
            <a:ext cx="33382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圖片來源</a:t>
            </a:r>
          </a:p>
        </p:txBody>
      </p:sp>
    </p:spTree>
    <p:extLst>
      <p:ext uri="{BB962C8B-B14F-4D97-AF65-F5344CB8AC3E}">
        <p14:creationId xmlns:p14="http://schemas.microsoft.com/office/powerpoint/2010/main" val="99882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696A822-9418-427A-A7DD-F7D4CF8952B5}"/>
              </a:ext>
            </a:extLst>
          </p:cNvPr>
          <p:cNvSpPr txBox="1"/>
          <p:nvPr/>
        </p:nvSpPr>
        <p:spPr>
          <a:xfrm>
            <a:off x="860414" y="2392859"/>
            <a:ext cx="10471171" cy="4339650"/>
          </a:xfrm>
          <a:prstGeom prst="rect">
            <a:avLst/>
          </a:prstGeom>
          <a:noFill/>
        </p:spPr>
        <p:txBody>
          <a:bodyPr wrap="square" rtlCol="0">
            <a:spAutoFit/>
          </a:bodyPr>
          <a:lstStyle/>
          <a:p>
            <a:pPr marL="173736" indent="-173736" algn="just" defTabSz="914400" fontAlgn="base">
              <a:spcBef>
                <a:spcPts val="1200"/>
              </a:spcBef>
              <a:buClr>
                <a:schemeClr val="tx1"/>
              </a:buClr>
              <a:buFont typeface="Arial" panose="020B0604020202020204" pitchFamily="34" charset="0"/>
              <a:buChar char="•"/>
            </a:pPr>
            <a:r>
              <a:rPr lang="en-US" altLang="zh-TW" sz="2400">
                <a:ea typeface="+mn-lt"/>
                <a:cs typeface="+mn-lt"/>
              </a:rPr>
              <a:t>https://www.transfer.org.cn/210.html/zh-tw</a:t>
            </a:r>
          </a:p>
          <a:p>
            <a:pPr marL="173736" indent="-173736" algn="just" defTabSz="914400" fontAlgn="base">
              <a:spcBef>
                <a:spcPts val="1200"/>
              </a:spcBef>
              <a:buClr>
                <a:schemeClr val="tx1"/>
              </a:buClr>
              <a:buFont typeface="Arial" panose="020B0604020202020204" pitchFamily="34" charset="0"/>
              <a:buChar char="•"/>
            </a:pPr>
            <a:r>
              <a:rPr lang="en-US" altLang="zh-TW" sz="2400">
                <a:ea typeface="微軟正黑體" panose="020B0604030504040204" pitchFamily="34" charset="-120"/>
              </a:rPr>
              <a:t>https://medebm.blogspot.com/2017/12/electrocardiogram-ekgecg.html</a:t>
            </a:r>
            <a:endParaRPr lang="en-US" altLang="zh-TW" sz="2400">
              <a:ea typeface="+mn-lt"/>
              <a:cs typeface="+mn-lt"/>
            </a:endParaRPr>
          </a:p>
          <a:p>
            <a:pPr marL="173736" indent="-173736" algn="just" defTabSz="914400" fontAlgn="base">
              <a:spcBef>
                <a:spcPts val="1200"/>
              </a:spcBef>
              <a:buClr>
                <a:schemeClr val="tx1"/>
              </a:buClr>
              <a:buFont typeface="Arial" panose="020B0604020202020204" pitchFamily="34" charset="0"/>
              <a:buChar char="•"/>
            </a:pPr>
            <a:r>
              <a:rPr lang="en-US" altLang="zh-TW" sz="2400">
                <a:ea typeface="微軟正黑體" panose="020B0604030504040204" pitchFamily="34" charset="-120"/>
              </a:rPr>
              <a:t>https://zhuanlan.zhihu.com/p/42281380</a:t>
            </a:r>
          </a:p>
          <a:p>
            <a:pPr marL="173736" indent="-173736" algn="just" defTabSz="914400" fontAlgn="base">
              <a:spcBef>
                <a:spcPts val="1200"/>
              </a:spcBef>
              <a:buClr>
                <a:schemeClr val="tx1"/>
              </a:buClr>
              <a:buFont typeface="Arial" panose="020B0604020202020204" pitchFamily="34" charset="0"/>
              <a:buChar char="•"/>
            </a:pPr>
            <a:r>
              <a:rPr lang="en-US" altLang="zh-TW" sz="2400">
                <a:ea typeface="+mn-lt"/>
                <a:cs typeface="+mn-lt"/>
              </a:rPr>
              <a:t>https://www.researchgate.net/figure/EMG-signal-process-recommended-Green-The-raw-signal-no-treatment-was-applied-until_fig2_258344784</a:t>
            </a:r>
          </a:p>
          <a:p>
            <a:pPr marL="173736" indent="-173736" algn="just" defTabSz="914400" fontAlgn="base">
              <a:spcBef>
                <a:spcPts val="1200"/>
              </a:spcBef>
              <a:buClr>
                <a:schemeClr val="tx1"/>
              </a:buClr>
              <a:buFont typeface="Arial" panose="020B0604020202020204" pitchFamily="34" charset="0"/>
              <a:buChar char="•"/>
            </a:pPr>
            <a:r>
              <a:rPr lang="en-US" altLang="zh-TW" sz="2400">
                <a:ea typeface="+mn-lt"/>
                <a:cs typeface="+mn-lt"/>
              </a:rPr>
              <a:t>https://thorax.bmj.com/content/67/6/546</a:t>
            </a:r>
          </a:p>
          <a:p>
            <a:pPr marL="173736" indent="-173736" algn="just" defTabSz="914400" fontAlgn="base">
              <a:spcBef>
                <a:spcPts val="1200"/>
              </a:spcBef>
              <a:buClr>
                <a:schemeClr val="tx1"/>
              </a:buClr>
              <a:buFont typeface="Arial" panose="020B0604020202020204" pitchFamily="34" charset="0"/>
              <a:buChar char="•"/>
            </a:pPr>
            <a:r>
              <a:rPr lang="en-US" altLang="zh-TW" sz="2400">
                <a:ea typeface="微軟正黑體" panose="020B0604030504040204" pitchFamily="34" charset="-120"/>
                <a:cs typeface="+mn-lt"/>
              </a:rPr>
              <a:t>https://biomedical-engineering-online.biomedcentral.com/articles/10.1186/1475-925X-4-34</a:t>
            </a:r>
          </a:p>
          <a:p>
            <a:pPr marL="173736" indent="-173736" algn="just" defTabSz="914400" fontAlgn="base">
              <a:spcBef>
                <a:spcPts val="1200"/>
              </a:spcBef>
              <a:buClr>
                <a:schemeClr val="tx1"/>
              </a:buClr>
              <a:buFont typeface="Arial" panose="020B0604020202020204" pitchFamily="34" charset="0"/>
              <a:buChar char="•"/>
            </a:pPr>
            <a:r>
              <a:rPr lang="en-US" altLang="zh-TW" sz="2400">
                <a:ea typeface="微軟正黑體" panose="020B0604030504040204" pitchFamily="34" charset="-120"/>
                <a:cs typeface="+mn-lt"/>
              </a:rPr>
              <a:t>https://m.mcpcourse.com/difference-between-pao2-and-vs-sao2/</a:t>
            </a:r>
          </a:p>
        </p:txBody>
      </p:sp>
      <p:sp>
        <p:nvSpPr>
          <p:cNvPr id="6" name="Title 2">
            <a:extLst>
              <a:ext uri="{FF2B5EF4-FFF2-40B4-BE49-F238E27FC236}">
                <a16:creationId xmlns:a16="http://schemas.microsoft.com/office/drawing/2014/main" id="{C3ABBA4B-B90B-43E8-9CFF-1186311E424A}"/>
              </a:ext>
            </a:extLst>
          </p:cNvPr>
          <p:cNvSpPr txBox="1">
            <a:spLocks/>
          </p:cNvSpPr>
          <p:nvPr/>
        </p:nvSpPr>
        <p:spPr>
          <a:xfrm>
            <a:off x="512751" y="331044"/>
            <a:ext cx="11277922" cy="100584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zh-TW" altLang="en-US"/>
              <a:t>基於深度學習之睡眠呼吸中止症檢測</a:t>
            </a:r>
            <a:r>
              <a:rPr lang="en-US" altLang="zh-TW"/>
              <a:t>-</a:t>
            </a:r>
            <a:r>
              <a:rPr lang="zh-TW" altLang="en-US" b="1"/>
              <a:t>參考資料</a:t>
            </a:r>
          </a:p>
        </p:txBody>
      </p:sp>
      <p:sp>
        <p:nvSpPr>
          <p:cNvPr id="11" name="文字方塊 10">
            <a:extLst>
              <a:ext uri="{FF2B5EF4-FFF2-40B4-BE49-F238E27FC236}">
                <a16:creationId xmlns:a16="http://schemas.microsoft.com/office/drawing/2014/main" id="{E78FF5D0-9539-440A-93B0-0835EC3620AF}"/>
              </a:ext>
            </a:extLst>
          </p:cNvPr>
          <p:cNvSpPr txBox="1"/>
          <p:nvPr/>
        </p:nvSpPr>
        <p:spPr>
          <a:xfrm>
            <a:off x="230475" y="1833652"/>
            <a:ext cx="33382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圖片來源</a:t>
            </a:r>
          </a:p>
        </p:txBody>
      </p:sp>
    </p:spTree>
    <p:extLst>
      <p:ext uri="{BB962C8B-B14F-4D97-AF65-F5344CB8AC3E}">
        <p14:creationId xmlns:p14="http://schemas.microsoft.com/office/powerpoint/2010/main" val="404723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692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E389EF-315F-464D-8BD1-618F7FE1C833}"/>
              </a:ext>
            </a:extLst>
          </p:cNvPr>
          <p:cNvSpPr>
            <a:spLocks noGrp="1"/>
          </p:cNvSpPr>
          <p:nvPr>
            <p:ph type="title"/>
          </p:nvPr>
        </p:nvSpPr>
        <p:spPr>
          <a:xfrm>
            <a:off x="522499" y="425696"/>
            <a:ext cx="11277922" cy="1005840"/>
          </a:xfrm>
        </p:spPr>
        <p:txBody>
          <a:bodyPr/>
          <a:lstStyle/>
          <a:p>
            <a:r>
              <a:rPr lang="zh-TW" altLang="en-US"/>
              <a:t>基於深度學習之睡眠呼吸中止症檢測</a:t>
            </a:r>
            <a:r>
              <a:rPr lang="en-US" altLang="zh-TW"/>
              <a:t>-</a:t>
            </a:r>
            <a:r>
              <a:rPr lang="zh-TW" altLang="en-US" b="1"/>
              <a:t>作品概述</a:t>
            </a:r>
          </a:p>
        </p:txBody>
      </p:sp>
      <p:sp>
        <p:nvSpPr>
          <p:cNvPr id="7" name="Content Placeholder 1">
            <a:extLst>
              <a:ext uri="{FF2B5EF4-FFF2-40B4-BE49-F238E27FC236}">
                <a16:creationId xmlns:a16="http://schemas.microsoft.com/office/drawing/2014/main" id="{E8390461-0939-4206-928F-907F0F965B0E}"/>
              </a:ext>
            </a:extLst>
          </p:cNvPr>
          <p:cNvSpPr txBox="1">
            <a:spLocks/>
          </p:cNvSpPr>
          <p:nvPr/>
        </p:nvSpPr>
        <p:spPr>
          <a:xfrm>
            <a:off x="864205" y="1298377"/>
            <a:ext cx="10144800" cy="4611760"/>
          </a:xfrm>
          <a:prstGeom prst="rect">
            <a:avLst/>
          </a:prstGeom>
        </p:spPr>
        <p:txBody>
          <a:bodyPr vert="horz" lIns="91440" tIns="45720" rIns="91440" bIns="45720" rtlCol="0" anchor="t">
            <a:norm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baseline="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173355" indent="-173355"/>
            <a:endParaRPr lang="en-US" altLang="zh-TW" sz="2800">
              <a:ea typeface="微軟正黑體"/>
              <a:cs typeface="Arial"/>
            </a:endParaRPr>
          </a:p>
          <a:p>
            <a:pPr marL="292735" lvl="1" indent="0" algn="just" fontAlgn="base">
              <a:spcBef>
                <a:spcPts val="1200"/>
              </a:spcBef>
              <a:buNone/>
            </a:pPr>
            <a:endParaRPr lang="en-US" altLang="zh-TW" sz="2400">
              <a:ea typeface="+mn-lt"/>
              <a:cs typeface="+mn-lt"/>
            </a:endParaRPr>
          </a:p>
          <a:p>
            <a:pPr algn="just" fontAlgn="base">
              <a:spcBef>
                <a:spcPts val="1200"/>
              </a:spcBef>
            </a:pPr>
            <a:r>
              <a:rPr lang="zh-TW" altLang="en-US" sz="2400">
                <a:ea typeface="+mn-lt"/>
                <a:cs typeface="+mn-lt"/>
              </a:rPr>
              <a:t>根據呼吸醫學領域世界一流的期刊</a:t>
            </a:r>
            <a:r>
              <a:rPr lang="en-US" altLang="zh-TW" sz="2400">
                <a:ea typeface="+mn-lt"/>
                <a:cs typeface="+mn-lt"/>
              </a:rPr>
              <a:t>《</a:t>
            </a:r>
            <a:r>
              <a:rPr lang="zh-TW" altLang="en-US" sz="2400">
                <a:ea typeface="+mn-lt"/>
                <a:cs typeface="+mn-lt"/>
              </a:rPr>
              <a:t>柳葉刀雜誌呼吸醫學分冊</a:t>
            </a:r>
            <a:r>
              <a:rPr lang="en-US" altLang="zh-TW" sz="2400">
                <a:ea typeface="+mn-lt"/>
                <a:cs typeface="+mn-lt"/>
              </a:rPr>
              <a:t>》(The Lancet Respiratory Medicine)</a:t>
            </a:r>
            <a:r>
              <a:rPr lang="zh-TW" altLang="en-US" sz="2400">
                <a:ea typeface="+mn-lt"/>
                <a:cs typeface="+mn-lt"/>
              </a:rPr>
              <a:t>報導，超過</a:t>
            </a:r>
            <a:r>
              <a:rPr lang="en-US" altLang="zh-TW" sz="2400">
                <a:ea typeface="+mn-lt"/>
                <a:cs typeface="+mn-lt"/>
              </a:rPr>
              <a:t>9.36</a:t>
            </a:r>
            <a:r>
              <a:rPr lang="zh-TW" altLang="en-US" sz="2400">
                <a:ea typeface="+mn-lt"/>
                <a:cs typeface="+mn-lt"/>
              </a:rPr>
              <a:t>億人患有阻塞型睡眠呼吸中止症</a:t>
            </a:r>
            <a:r>
              <a:rPr lang="en-US" altLang="zh-TW" sz="2400">
                <a:ea typeface="+mn-lt"/>
                <a:cs typeface="+mn-lt"/>
              </a:rPr>
              <a:t>(Obstructive Sleep Apnea)</a:t>
            </a:r>
            <a:r>
              <a:rPr lang="zh-TW" altLang="en-US" sz="2400">
                <a:ea typeface="+mn-lt"/>
                <a:cs typeface="+mn-lt"/>
              </a:rPr>
              <a:t>，簡稱</a:t>
            </a:r>
            <a:r>
              <a:rPr lang="en-US" altLang="zh-TW" sz="2400">
                <a:ea typeface="+mn-lt"/>
                <a:cs typeface="+mn-lt"/>
              </a:rPr>
              <a:t>OSA</a:t>
            </a:r>
            <a:r>
              <a:rPr lang="zh-TW" altLang="en-US" sz="2400">
                <a:ea typeface="+mn-lt"/>
                <a:cs typeface="+mn-lt"/>
              </a:rPr>
              <a:t>。</a:t>
            </a:r>
            <a:endParaRPr lang="en-US" altLang="zh-TW" sz="2400">
              <a:ea typeface="+mn-lt"/>
              <a:cs typeface="+mn-lt"/>
            </a:endParaRPr>
          </a:p>
          <a:p>
            <a:pPr algn="just" fontAlgn="base">
              <a:spcBef>
                <a:spcPts val="1200"/>
              </a:spcBef>
            </a:pPr>
            <a:r>
              <a:rPr lang="zh-TW" altLang="en-US" sz="2400">
                <a:ea typeface="+mn-lt"/>
                <a:cs typeface="+mn-lt"/>
              </a:rPr>
              <a:t>有半數以上肥胖、心臟衰竭、中風或暫時性腦缺血發作</a:t>
            </a:r>
            <a:r>
              <a:rPr lang="en-US" altLang="zh-TW" sz="2400">
                <a:ea typeface="+mn-lt"/>
                <a:cs typeface="+mn-lt"/>
              </a:rPr>
              <a:t>(TIA)</a:t>
            </a:r>
            <a:r>
              <a:rPr lang="zh-TW" altLang="en-US" sz="2400">
                <a:ea typeface="+mn-lt"/>
                <a:cs typeface="+mn-lt"/>
              </a:rPr>
              <a:t>、心房顫動或糖尿病患者皆患有睡眠呼吸中止症。</a:t>
            </a:r>
            <a:endParaRPr lang="en-US" altLang="zh-TW" sz="2400">
              <a:ea typeface="+mn-lt"/>
              <a:cs typeface="+mn-lt"/>
            </a:endParaRPr>
          </a:p>
          <a:p>
            <a:pPr algn="l" fontAlgn="base"/>
            <a:endParaRPr lang="zh-TW" altLang="en-US" sz="2400" b="0" i="0">
              <a:solidFill>
                <a:srgbClr val="3C4041"/>
              </a:solidFill>
              <a:effectLst/>
              <a:latin typeface="Microsoft JhengHei" panose="020B0604030504040204" pitchFamily="34" charset="-120"/>
              <a:ea typeface="Microsoft JhengHei" panose="020B0604030504040204" pitchFamily="34" charset="-120"/>
            </a:endParaRPr>
          </a:p>
        </p:txBody>
      </p:sp>
      <p:pic>
        <p:nvPicPr>
          <p:cNvPr id="1030" name="Picture 6" descr="認識睡眠呼吸中止症| OSA | 睡眠窒息| 睡眠呼吸暫停">
            <a:extLst>
              <a:ext uri="{FF2B5EF4-FFF2-40B4-BE49-F238E27FC236}">
                <a16:creationId xmlns:a16="http://schemas.microsoft.com/office/drawing/2014/main" id="{6D35A673-9326-4402-BAC8-8E30E7AD4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519" y="4373822"/>
            <a:ext cx="6954949" cy="22291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主治項目| 權泓牙醫診所｜人工植牙｜數位化全口重建">
            <a:extLst>
              <a:ext uri="{FF2B5EF4-FFF2-40B4-BE49-F238E27FC236}">
                <a16:creationId xmlns:a16="http://schemas.microsoft.com/office/drawing/2014/main" id="{8719192F-3F7F-4AEA-BF17-FD86D7FD0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3198" y="4200041"/>
            <a:ext cx="2018154" cy="2317398"/>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279932B2-F8A0-47A5-90A5-A906F9EF6287}"/>
              </a:ext>
            </a:extLst>
          </p:cNvPr>
          <p:cNvSpPr txBox="1"/>
          <p:nvPr/>
        </p:nvSpPr>
        <p:spPr>
          <a:xfrm>
            <a:off x="230475" y="1833652"/>
            <a:ext cx="33382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動機</a:t>
            </a:r>
          </a:p>
        </p:txBody>
      </p:sp>
    </p:spTree>
    <p:extLst>
      <p:ext uri="{BB962C8B-B14F-4D97-AF65-F5344CB8AC3E}">
        <p14:creationId xmlns:p14="http://schemas.microsoft.com/office/powerpoint/2010/main" val="4146777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E8390461-0939-4206-928F-907F0F965B0E}"/>
              </a:ext>
            </a:extLst>
          </p:cNvPr>
          <p:cNvSpPr txBox="1">
            <a:spLocks/>
          </p:cNvSpPr>
          <p:nvPr/>
        </p:nvSpPr>
        <p:spPr>
          <a:xfrm>
            <a:off x="828658" y="2377143"/>
            <a:ext cx="8351934" cy="4208662"/>
          </a:xfrm>
          <a:prstGeom prst="rect">
            <a:avLst/>
          </a:prstGeom>
        </p:spPr>
        <p:txBody>
          <a:bodyPr vert="horz" lIns="91440" tIns="45720" rIns="91440" bIns="45720" rtlCol="0" anchor="t">
            <a:no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baseline="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173355" indent="-173355" algn="just" fontAlgn="base">
              <a:spcBef>
                <a:spcPts val="1200"/>
              </a:spcBef>
            </a:pPr>
            <a:r>
              <a:rPr lang="zh-TW" altLang="en-US" sz="1400">
                <a:ea typeface="+mn-lt"/>
                <a:cs typeface="+mn-lt"/>
              </a:rPr>
              <a:t>診斷阻塞型睡眠呼吸中止症</a:t>
            </a:r>
            <a:r>
              <a:rPr lang="en-US" altLang="zh-TW" sz="1400">
                <a:ea typeface="+mn-lt"/>
                <a:cs typeface="+mn-lt"/>
              </a:rPr>
              <a:t>(OSA)</a:t>
            </a:r>
            <a:r>
              <a:rPr lang="zh-TW" altLang="en-US" sz="1400">
                <a:ea typeface="+mn-lt"/>
                <a:cs typeface="+mn-lt"/>
              </a:rPr>
              <a:t>患者的標準方法是使用多導睡眠圖</a:t>
            </a:r>
            <a:r>
              <a:rPr lang="en-US" altLang="zh-TW" sz="1400">
                <a:ea typeface="+mn-lt"/>
                <a:cs typeface="+mn-lt"/>
              </a:rPr>
              <a:t>(PSG)</a:t>
            </a:r>
            <a:r>
              <a:rPr lang="zh-TW" altLang="en-US" sz="1400">
                <a:ea typeface="+mn-lt"/>
                <a:cs typeface="+mn-lt"/>
              </a:rPr>
              <a:t> ，但使用多導睡眠圖</a:t>
            </a:r>
            <a:r>
              <a:rPr lang="en-US" altLang="zh-TW" sz="1400">
                <a:ea typeface="+mn-lt"/>
                <a:cs typeface="+mn-lt"/>
              </a:rPr>
              <a:t>(PSG)</a:t>
            </a:r>
            <a:r>
              <a:rPr lang="zh-TW" altLang="en-US" sz="1400">
                <a:ea typeface="+mn-lt"/>
                <a:cs typeface="+mn-lt"/>
              </a:rPr>
              <a:t>是一個長期的過程，患者需要在睡眠中心過夜以觀察呼吸及各項生理訊號。</a:t>
            </a:r>
            <a:endParaRPr lang="en-US" altLang="zh-TW" sz="1400">
              <a:ea typeface="+mn-lt"/>
              <a:cs typeface="+mn-lt"/>
            </a:endParaRPr>
          </a:p>
          <a:p>
            <a:pPr marL="173355" indent="-173355" algn="just" fontAlgn="base">
              <a:spcBef>
                <a:spcPts val="1200"/>
              </a:spcBef>
            </a:pPr>
            <a:r>
              <a:rPr lang="en-US" altLang="zh-TW" sz="1400">
                <a:ea typeface="+mn-lt"/>
                <a:cs typeface="+mn-lt"/>
              </a:rPr>
              <a:t>PSG</a:t>
            </a:r>
            <a:r>
              <a:rPr lang="zh-TW" altLang="en-US" sz="1400">
                <a:ea typeface="+mn-lt"/>
                <a:cs typeface="+mn-lt"/>
              </a:rPr>
              <a:t>要記錄的資料包括：</a:t>
            </a:r>
          </a:p>
          <a:p>
            <a:pPr marL="173355" indent="-173355" algn="just">
              <a:spcBef>
                <a:spcPts val="1200"/>
              </a:spcBef>
              <a:buClr>
                <a:srgbClr val="000000"/>
              </a:buClr>
            </a:pPr>
            <a:r>
              <a:rPr lang="zh-TW" altLang="en-US" sz="1400">
                <a:ea typeface="+mn-lt"/>
                <a:cs typeface="+mn-lt"/>
              </a:rPr>
              <a:t>心電圖</a:t>
            </a:r>
            <a:r>
              <a:rPr lang="en-US" altLang="zh-TW" sz="1400">
                <a:ea typeface="+mn-lt"/>
                <a:cs typeface="+mn-lt"/>
              </a:rPr>
              <a:t>(ECG)</a:t>
            </a:r>
            <a:endParaRPr lang="zh-TW" altLang="en-US" sz="1400">
              <a:ea typeface="微軟正黑體" panose="020B0604030504040204" pitchFamily="34" charset="-120"/>
              <a:cs typeface="+mn-lt"/>
            </a:endParaRPr>
          </a:p>
          <a:p>
            <a:pPr marL="173355" indent="-173355" algn="just">
              <a:spcBef>
                <a:spcPts val="1200"/>
              </a:spcBef>
              <a:buClr>
                <a:srgbClr val="000000"/>
              </a:buClr>
            </a:pPr>
            <a:r>
              <a:rPr lang="zh-TW" altLang="en-US" sz="1400">
                <a:ea typeface="+mn-lt"/>
                <a:cs typeface="+mn-lt"/>
              </a:rPr>
              <a:t>腦波圖 </a:t>
            </a:r>
            <a:r>
              <a:rPr lang="en-US" altLang="zh-TW" sz="1400">
                <a:ea typeface="+mn-lt"/>
                <a:cs typeface="+mn-lt"/>
              </a:rPr>
              <a:t>(EEG)</a:t>
            </a:r>
            <a:endParaRPr lang="zh-TW" altLang="en-US" sz="1400">
              <a:ea typeface="微軟正黑體"/>
              <a:cs typeface="+mn-lt"/>
            </a:endParaRPr>
          </a:p>
          <a:p>
            <a:pPr marL="173355" indent="-173355" algn="just">
              <a:spcBef>
                <a:spcPts val="1200"/>
              </a:spcBef>
              <a:buClr>
                <a:srgbClr val="000000"/>
              </a:buClr>
            </a:pPr>
            <a:r>
              <a:rPr lang="zh-TW" altLang="en-US" sz="1400">
                <a:ea typeface="+mn-lt"/>
                <a:cs typeface="+mn-lt"/>
              </a:rPr>
              <a:t>眼電圖 </a:t>
            </a:r>
            <a:r>
              <a:rPr lang="en-US" altLang="zh-TW" sz="1400">
                <a:ea typeface="+mn-lt"/>
                <a:cs typeface="+mn-lt"/>
              </a:rPr>
              <a:t>(EOG)</a:t>
            </a:r>
            <a:endParaRPr lang="zh-TW" altLang="en-US" sz="1400">
              <a:ea typeface="微軟正黑體"/>
              <a:cs typeface="+mn-lt"/>
            </a:endParaRPr>
          </a:p>
          <a:p>
            <a:pPr marL="173355" indent="-173355" algn="just">
              <a:spcBef>
                <a:spcPts val="1200"/>
              </a:spcBef>
              <a:buClr>
                <a:srgbClr val="000000"/>
              </a:buClr>
            </a:pPr>
            <a:r>
              <a:rPr lang="zh-TW" altLang="en-US" sz="1400">
                <a:ea typeface="+mn-lt"/>
                <a:cs typeface="+mn-lt"/>
              </a:rPr>
              <a:t>肌電圖</a:t>
            </a:r>
            <a:r>
              <a:rPr lang="en-US" altLang="zh-TW" sz="1400">
                <a:ea typeface="+mn-lt"/>
                <a:cs typeface="+mn-lt"/>
              </a:rPr>
              <a:t>(EMG)</a:t>
            </a:r>
            <a:endParaRPr lang="zh-TW" sz="1400">
              <a:ea typeface="微軟正黑體"/>
              <a:cs typeface="+mn-lt"/>
            </a:endParaRPr>
          </a:p>
          <a:p>
            <a:pPr marL="173355" indent="-173355" algn="just">
              <a:spcBef>
                <a:spcPts val="1200"/>
              </a:spcBef>
              <a:buClr>
                <a:srgbClr val="000000"/>
              </a:buClr>
            </a:pPr>
            <a:r>
              <a:rPr lang="zh-TW" altLang="zh-TW" sz="1400">
                <a:ea typeface="+mn-lt"/>
                <a:cs typeface="+mn-lt"/>
              </a:rPr>
              <a:t>胸腹呼吸動作</a:t>
            </a:r>
            <a:r>
              <a:rPr lang="en-US" altLang="zh-TW" sz="1400">
                <a:ea typeface="+mn-lt"/>
                <a:cs typeface="+mn-lt"/>
              </a:rPr>
              <a:t>(Thoracic Abdominal Effort)</a:t>
            </a:r>
            <a:endParaRPr lang="zh-TW" altLang="zh-TW" sz="1400">
              <a:ea typeface="微軟正黑體"/>
              <a:cs typeface="+mn-lt"/>
            </a:endParaRPr>
          </a:p>
          <a:p>
            <a:pPr marL="173355" indent="-173355" algn="just">
              <a:spcBef>
                <a:spcPts val="1200"/>
              </a:spcBef>
              <a:buClr>
                <a:srgbClr val="000000"/>
              </a:buClr>
            </a:pPr>
            <a:r>
              <a:rPr lang="zh-TW" altLang="en-US" sz="1400">
                <a:ea typeface="+mn-lt"/>
                <a:cs typeface="+mn-lt"/>
              </a:rPr>
              <a:t>呼吸氣流</a:t>
            </a:r>
            <a:r>
              <a:rPr lang="en-US" altLang="zh-TW" sz="1400">
                <a:ea typeface="+mn-lt"/>
                <a:cs typeface="+mn-lt"/>
              </a:rPr>
              <a:t>(Respiratory airflow)</a:t>
            </a:r>
            <a:endParaRPr lang="zh-TW" sz="1400">
              <a:ea typeface="微軟正黑體"/>
              <a:cs typeface="+mn-lt"/>
            </a:endParaRPr>
          </a:p>
          <a:p>
            <a:pPr marL="173355" indent="-173355" algn="just">
              <a:spcBef>
                <a:spcPts val="1200"/>
              </a:spcBef>
              <a:buClr>
                <a:srgbClr val="000000"/>
              </a:buClr>
            </a:pPr>
            <a:r>
              <a:rPr lang="zh-TW" altLang="en-US" sz="1400">
                <a:ea typeface="+mn-lt"/>
                <a:cs typeface="+mn-lt"/>
              </a:rPr>
              <a:t>血氧飽和度 </a:t>
            </a:r>
            <a:r>
              <a:rPr lang="en-US" altLang="zh-TW" sz="1400">
                <a:ea typeface="+mn-lt"/>
                <a:cs typeface="+mn-lt"/>
              </a:rPr>
              <a:t>(SaO2 Saturation)</a:t>
            </a:r>
            <a:endParaRPr lang="zh-TW" sz="1400">
              <a:ea typeface="微軟正黑體"/>
              <a:cs typeface="+mn-lt"/>
            </a:endParaRPr>
          </a:p>
          <a:p>
            <a:pPr marL="173355" indent="-173355" algn="just">
              <a:spcBef>
                <a:spcPts val="1200"/>
              </a:spcBef>
              <a:buClr>
                <a:srgbClr val="000000"/>
              </a:buClr>
            </a:pPr>
            <a:r>
              <a:rPr lang="zh-TW" altLang="en-US" sz="1400">
                <a:ea typeface="+mn-lt"/>
                <a:cs typeface="+mn-lt"/>
              </a:rPr>
              <a:t>呼吸事件</a:t>
            </a:r>
            <a:endParaRPr lang="zh-TW" sz="1400">
              <a:ea typeface="微軟正黑體"/>
              <a:cs typeface="+mn-lt"/>
            </a:endParaRPr>
          </a:p>
          <a:p>
            <a:pPr marL="173355" indent="-173355" algn="just">
              <a:spcBef>
                <a:spcPts val="1200"/>
              </a:spcBef>
              <a:buClr>
                <a:srgbClr val="000000"/>
              </a:buClr>
            </a:pPr>
            <a:r>
              <a:rPr lang="zh-TW" altLang="en-US" sz="1400">
                <a:ea typeface="+mn-lt"/>
                <a:cs typeface="+mn-lt"/>
              </a:rPr>
              <a:t>雖然多導睡眠圖能提供準確的結果，但它的設備會為</a:t>
            </a:r>
            <a:r>
              <a:rPr lang="en-US" altLang="zh-TW" sz="1400">
                <a:ea typeface="+mn-lt"/>
                <a:cs typeface="+mn-lt"/>
              </a:rPr>
              <a:t>OSA</a:t>
            </a:r>
            <a:r>
              <a:rPr lang="zh-TW" altLang="en-US" sz="1400">
                <a:ea typeface="+mn-lt"/>
                <a:cs typeface="+mn-lt"/>
              </a:rPr>
              <a:t>患者帶來不舒服且不便。</a:t>
            </a:r>
            <a:endParaRPr lang="zh-TW" sz="1400">
              <a:ea typeface="微軟正黑體"/>
              <a:cs typeface="Arial"/>
            </a:endParaRPr>
          </a:p>
        </p:txBody>
      </p:sp>
      <p:sp>
        <p:nvSpPr>
          <p:cNvPr id="6" name="文字方塊 5">
            <a:extLst>
              <a:ext uri="{FF2B5EF4-FFF2-40B4-BE49-F238E27FC236}">
                <a16:creationId xmlns:a16="http://schemas.microsoft.com/office/drawing/2014/main" id="{6302BDB1-EF3A-406C-9071-203F2E7C57AC}"/>
              </a:ext>
            </a:extLst>
          </p:cNvPr>
          <p:cNvSpPr txBox="1"/>
          <p:nvPr/>
        </p:nvSpPr>
        <p:spPr>
          <a:xfrm>
            <a:off x="230475" y="1833652"/>
            <a:ext cx="33382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動機</a:t>
            </a:r>
          </a:p>
        </p:txBody>
      </p:sp>
      <p:sp>
        <p:nvSpPr>
          <p:cNvPr id="10" name="Title 2">
            <a:extLst>
              <a:ext uri="{FF2B5EF4-FFF2-40B4-BE49-F238E27FC236}">
                <a16:creationId xmlns:a16="http://schemas.microsoft.com/office/drawing/2014/main" id="{7FE68E06-202E-4255-960F-3C5D7EA9092C}"/>
              </a:ext>
            </a:extLst>
          </p:cNvPr>
          <p:cNvSpPr txBox="1">
            <a:spLocks/>
          </p:cNvSpPr>
          <p:nvPr/>
        </p:nvSpPr>
        <p:spPr>
          <a:xfrm>
            <a:off x="522499" y="425696"/>
            <a:ext cx="11277922" cy="100584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zh-TW" altLang="en-US"/>
              <a:t>基於深度學習之睡眠呼吸中止症檢測</a:t>
            </a:r>
            <a:r>
              <a:rPr lang="en-US" altLang="zh-TW"/>
              <a:t>-</a:t>
            </a:r>
            <a:r>
              <a:rPr lang="zh-TW" altLang="en-US" b="1"/>
              <a:t>作品概述</a:t>
            </a:r>
          </a:p>
        </p:txBody>
      </p:sp>
      <p:pic>
        <p:nvPicPr>
          <p:cNvPr id="5" name="Picture 2" descr="睡眠呼吸中止症- Wikiwand">
            <a:extLst>
              <a:ext uri="{FF2B5EF4-FFF2-40B4-BE49-F238E27FC236}">
                <a16:creationId xmlns:a16="http://schemas.microsoft.com/office/drawing/2014/main" id="{E36094FB-417B-44C6-9C92-7B9A01BCE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0005" y="2957714"/>
            <a:ext cx="3289201" cy="2892652"/>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8EEBB980-B2D2-EBB1-0EFD-C4D732B4AF13}"/>
              </a:ext>
            </a:extLst>
          </p:cNvPr>
          <p:cNvSpPr txBox="1"/>
          <p:nvPr/>
        </p:nvSpPr>
        <p:spPr>
          <a:xfrm>
            <a:off x="8842829" y="5903685"/>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TW" altLang="en-US" sz="2000">
                <a:ea typeface="微軟正黑體"/>
              </a:rPr>
              <a:t>傳統睡眠多導圖檢測</a:t>
            </a:r>
            <a:endParaRPr lang="zh-TW" altLang="en-US" sz="2000"/>
          </a:p>
        </p:txBody>
      </p:sp>
    </p:spTree>
    <p:extLst>
      <p:ext uri="{BB962C8B-B14F-4D97-AF65-F5344CB8AC3E}">
        <p14:creationId xmlns:p14="http://schemas.microsoft.com/office/powerpoint/2010/main" val="1208726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睡眠呼吸中止症- Wikiwand">
            <a:extLst>
              <a:ext uri="{FF2B5EF4-FFF2-40B4-BE49-F238E27FC236}">
                <a16:creationId xmlns:a16="http://schemas.microsoft.com/office/drawing/2014/main" id="{E36094FB-417B-44C6-9C92-7B9A01BCE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9452" y="4186663"/>
            <a:ext cx="2463702" cy="2166938"/>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F34AE3A9-1AF7-4B6C-AF5A-0CC3CF384A49}"/>
              </a:ext>
            </a:extLst>
          </p:cNvPr>
          <p:cNvSpPr txBox="1"/>
          <p:nvPr/>
        </p:nvSpPr>
        <p:spPr>
          <a:xfrm>
            <a:off x="1738542" y="6451072"/>
            <a:ext cx="3005951" cy="400110"/>
          </a:xfrm>
          <a:prstGeom prst="rect">
            <a:avLst/>
          </a:prstGeom>
          <a:noFill/>
        </p:spPr>
        <p:txBody>
          <a:bodyPr wrap="none" rtlCol="0">
            <a:spAutoFit/>
          </a:bodyPr>
          <a:lstStyle/>
          <a:p>
            <a:pPr algn="ctr"/>
            <a:r>
              <a:rPr lang="zh-TW" altLang="en-US" sz="2000"/>
              <a:t>傳統多導睡眠圖檢測儀器</a:t>
            </a:r>
          </a:p>
        </p:txBody>
      </p:sp>
      <p:sp>
        <p:nvSpPr>
          <p:cNvPr id="8" name="文字方塊 7">
            <a:extLst>
              <a:ext uri="{FF2B5EF4-FFF2-40B4-BE49-F238E27FC236}">
                <a16:creationId xmlns:a16="http://schemas.microsoft.com/office/drawing/2014/main" id="{5D6341E8-C9A0-44CD-961C-908F2CBDC85A}"/>
              </a:ext>
            </a:extLst>
          </p:cNvPr>
          <p:cNvSpPr txBox="1"/>
          <p:nvPr/>
        </p:nvSpPr>
        <p:spPr>
          <a:xfrm>
            <a:off x="7583434" y="6451072"/>
            <a:ext cx="2536272" cy="400110"/>
          </a:xfrm>
          <a:prstGeom prst="rect">
            <a:avLst/>
          </a:prstGeom>
          <a:noFill/>
        </p:spPr>
        <p:txBody>
          <a:bodyPr wrap="none" rtlCol="0">
            <a:spAutoFit/>
          </a:bodyPr>
          <a:lstStyle/>
          <a:p>
            <a:pPr algn="ctr"/>
            <a:r>
              <a:rPr lang="zh-TW" altLang="en-US" sz="2000"/>
              <a:t>輕量化</a:t>
            </a:r>
            <a:r>
              <a:rPr lang="en-US" altLang="zh-TW" sz="2000"/>
              <a:t>ECG</a:t>
            </a:r>
            <a:r>
              <a:rPr lang="zh-TW" altLang="en-US" sz="2000"/>
              <a:t>檢測儀器</a:t>
            </a:r>
          </a:p>
        </p:txBody>
      </p:sp>
      <p:sp>
        <p:nvSpPr>
          <p:cNvPr id="12" name="Content Placeholder 1">
            <a:extLst>
              <a:ext uri="{FF2B5EF4-FFF2-40B4-BE49-F238E27FC236}">
                <a16:creationId xmlns:a16="http://schemas.microsoft.com/office/drawing/2014/main" id="{B2D83467-77AA-47F7-9346-207E5258730B}"/>
              </a:ext>
            </a:extLst>
          </p:cNvPr>
          <p:cNvSpPr txBox="1">
            <a:spLocks/>
          </p:cNvSpPr>
          <p:nvPr/>
        </p:nvSpPr>
        <p:spPr>
          <a:xfrm>
            <a:off x="852018" y="1431536"/>
            <a:ext cx="10029342" cy="6316202"/>
          </a:xfrm>
          <a:prstGeom prst="rect">
            <a:avLst/>
          </a:prstGeom>
        </p:spPr>
        <p:txBody>
          <a:bodyPr vert="horz" lIns="91440" tIns="45720" rIns="91440" bIns="45720" rtlCol="0" anchor="t">
            <a:norm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baseline="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173355" indent="-173355"/>
            <a:endParaRPr lang="en-US" altLang="zh-TW" sz="2800">
              <a:ea typeface="微軟正黑體"/>
              <a:cs typeface="Arial"/>
            </a:endParaRPr>
          </a:p>
          <a:p>
            <a:pPr marL="292735" lvl="1" indent="0">
              <a:buNone/>
            </a:pPr>
            <a:endParaRPr lang="en-US" altLang="zh-TW" sz="2400">
              <a:ea typeface="+mn-lt"/>
              <a:cs typeface="+mn-lt"/>
            </a:endParaRPr>
          </a:p>
          <a:p>
            <a:pPr marL="173355" indent="-173355" algn="just" fontAlgn="base">
              <a:spcBef>
                <a:spcPts val="1200"/>
              </a:spcBef>
            </a:pPr>
            <a:r>
              <a:rPr lang="zh-TW" altLang="en-US" sz="2400">
                <a:ea typeface="+mn-lt"/>
                <a:cs typeface="+mn-lt"/>
              </a:rPr>
              <a:t>是否可以讓睡眠呼吸中止症的檢測，就像快篩試劑一樣，在家就能自行檢測呢？</a:t>
            </a:r>
          </a:p>
          <a:p>
            <a:pPr marL="173355" indent="-173355" algn="just">
              <a:spcBef>
                <a:spcPts val="1200"/>
              </a:spcBef>
              <a:buClr>
                <a:srgbClr val="000000"/>
              </a:buClr>
            </a:pPr>
            <a:r>
              <a:rPr lang="zh-TW" altLang="en-US" sz="2400">
                <a:ea typeface="+mn-lt"/>
                <a:cs typeface="+mn-lt"/>
              </a:rPr>
              <a:t>透過抓取呼吸中止症患者的</a:t>
            </a:r>
            <a:r>
              <a:rPr lang="en-US" altLang="zh-TW" sz="2400">
                <a:ea typeface="+mn-lt"/>
                <a:cs typeface="+mn-lt"/>
              </a:rPr>
              <a:t>ECG</a:t>
            </a:r>
            <a:r>
              <a:rPr lang="zh-TW" altLang="en-US" sz="2400">
                <a:ea typeface="+mn-lt"/>
                <a:cs typeface="+mn-lt"/>
              </a:rPr>
              <a:t>心電訊號特徵，提供阻塞型睡眠呼吸中止症病癥的檢測。</a:t>
            </a:r>
            <a:endParaRPr lang="zh-TW"/>
          </a:p>
          <a:p>
            <a:pPr marL="173355" indent="-173355" algn="just" fontAlgn="base">
              <a:spcBef>
                <a:spcPts val="1200"/>
              </a:spcBef>
              <a:buFont typeface="Wingdings" panose="05000000000000000000" pitchFamily="2" charset="2"/>
              <a:buChar char="l"/>
            </a:pPr>
            <a:endParaRPr lang="zh-TW" altLang="en-US" sz="2400">
              <a:solidFill>
                <a:srgbClr val="3C4041"/>
              </a:solidFill>
              <a:latin typeface="Microsoft JhengHei" panose="020B0604030504040204" pitchFamily="34" charset="-120"/>
              <a:ea typeface="Microsoft JhengHei" panose="020B0604030504040204" pitchFamily="34" charset="-120"/>
            </a:endParaRPr>
          </a:p>
        </p:txBody>
      </p:sp>
      <p:sp>
        <p:nvSpPr>
          <p:cNvPr id="9" name="文字方塊 8">
            <a:extLst>
              <a:ext uri="{FF2B5EF4-FFF2-40B4-BE49-F238E27FC236}">
                <a16:creationId xmlns:a16="http://schemas.microsoft.com/office/drawing/2014/main" id="{C7E28D45-761F-41F6-9F52-4610D8B888C0}"/>
              </a:ext>
            </a:extLst>
          </p:cNvPr>
          <p:cNvSpPr txBox="1"/>
          <p:nvPr/>
        </p:nvSpPr>
        <p:spPr>
          <a:xfrm>
            <a:off x="230475" y="1833652"/>
            <a:ext cx="33382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創意發想</a:t>
            </a:r>
          </a:p>
        </p:txBody>
      </p:sp>
      <p:sp>
        <p:nvSpPr>
          <p:cNvPr id="11" name="Title 2">
            <a:extLst>
              <a:ext uri="{FF2B5EF4-FFF2-40B4-BE49-F238E27FC236}">
                <a16:creationId xmlns:a16="http://schemas.microsoft.com/office/drawing/2014/main" id="{4538E81C-F556-4DD8-BEB9-EED309F7BDEE}"/>
              </a:ext>
            </a:extLst>
          </p:cNvPr>
          <p:cNvSpPr>
            <a:spLocks noGrp="1"/>
          </p:cNvSpPr>
          <p:nvPr>
            <p:ph type="title"/>
          </p:nvPr>
        </p:nvSpPr>
        <p:spPr>
          <a:xfrm>
            <a:off x="522499" y="425696"/>
            <a:ext cx="11277922" cy="1005840"/>
          </a:xfrm>
        </p:spPr>
        <p:txBody>
          <a:bodyPr/>
          <a:lstStyle/>
          <a:p>
            <a:r>
              <a:rPr lang="zh-TW" altLang="en-US"/>
              <a:t>基於深度學習之睡眠呼吸中止症檢測</a:t>
            </a:r>
            <a:r>
              <a:rPr lang="en-US" altLang="zh-TW"/>
              <a:t>-</a:t>
            </a:r>
            <a:r>
              <a:rPr lang="zh-TW" altLang="en-US" b="1"/>
              <a:t>作品概述</a:t>
            </a:r>
          </a:p>
        </p:txBody>
      </p:sp>
      <p:sp>
        <p:nvSpPr>
          <p:cNvPr id="3" name="向右箭號 2"/>
          <p:cNvSpPr/>
          <p:nvPr/>
        </p:nvSpPr>
        <p:spPr>
          <a:xfrm>
            <a:off x="5132953" y="4965670"/>
            <a:ext cx="1604074" cy="62768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zh-TW" altLang="en-US" sz="1800"/>
          </a:p>
        </p:txBody>
      </p:sp>
      <p:pic>
        <p:nvPicPr>
          <p:cNvPr id="5" name="圖片 5" descr="一張含有 個人, 男人, 室內 的圖片&#10;&#10;自動產生的描述">
            <a:extLst>
              <a:ext uri="{FF2B5EF4-FFF2-40B4-BE49-F238E27FC236}">
                <a16:creationId xmlns:a16="http://schemas.microsoft.com/office/drawing/2014/main" id="{200D1F35-99CF-E6C1-1F20-B720C212EDD6}"/>
              </a:ext>
            </a:extLst>
          </p:cNvPr>
          <p:cNvPicPr>
            <a:picLocks noChangeAspect="1"/>
          </p:cNvPicPr>
          <p:nvPr/>
        </p:nvPicPr>
        <p:blipFill>
          <a:blip r:embed="rId3"/>
          <a:stretch>
            <a:fillRect/>
          </a:stretch>
        </p:blipFill>
        <p:spPr>
          <a:xfrm>
            <a:off x="7482114" y="4454441"/>
            <a:ext cx="2743200" cy="1650263"/>
          </a:xfrm>
          <a:prstGeom prst="rect">
            <a:avLst/>
          </a:prstGeom>
        </p:spPr>
      </p:pic>
    </p:spTree>
    <p:extLst>
      <p:ext uri="{BB962C8B-B14F-4D97-AF65-F5344CB8AC3E}">
        <p14:creationId xmlns:p14="http://schemas.microsoft.com/office/powerpoint/2010/main" val="2080187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F66826-0277-4985-9E35-C97C48F91E93}"/>
              </a:ext>
            </a:extLst>
          </p:cNvPr>
          <p:cNvSpPr>
            <a:spLocks noGrp="1"/>
          </p:cNvSpPr>
          <p:nvPr>
            <p:ph type="title"/>
          </p:nvPr>
        </p:nvSpPr>
        <p:spPr/>
        <p:txBody>
          <a:bodyPr>
            <a:normAutofit/>
          </a:bodyPr>
          <a:lstStyle/>
          <a:p>
            <a:r>
              <a:rPr lang="en-US" altLang="zh-TW" sz="4000" b="1"/>
              <a:t>Agenda</a:t>
            </a:r>
            <a:endParaRPr lang="zh-TW" altLang="en-US" sz="4000" b="1"/>
          </a:p>
        </p:txBody>
      </p:sp>
      <p:sp>
        <p:nvSpPr>
          <p:cNvPr id="4" name="Text Placeholder 3">
            <a:extLst>
              <a:ext uri="{FF2B5EF4-FFF2-40B4-BE49-F238E27FC236}">
                <a16:creationId xmlns:a16="http://schemas.microsoft.com/office/drawing/2014/main" id="{D2DA9DA3-449D-4BB5-99F3-9C548C2FF084}"/>
              </a:ext>
            </a:extLst>
          </p:cNvPr>
          <p:cNvSpPr>
            <a:spLocks noGrp="1"/>
          </p:cNvSpPr>
          <p:nvPr>
            <p:ph type="body" sz="quarter" idx="10"/>
          </p:nvPr>
        </p:nvSpPr>
        <p:spPr/>
        <p:txBody>
          <a:bodyPr/>
          <a:lstStyle/>
          <a:p>
            <a:r>
              <a:rPr lang="zh-TW" altLang="en-US" b="1">
                <a:solidFill>
                  <a:schemeClr val="bg1">
                    <a:lumMod val="75000"/>
                  </a:schemeClr>
                </a:solidFill>
              </a:rPr>
              <a:t>作品概述</a:t>
            </a:r>
          </a:p>
          <a:p>
            <a:r>
              <a:rPr lang="zh-TW" altLang="en-US" b="1"/>
              <a:t>難點與創新</a:t>
            </a:r>
          </a:p>
          <a:p>
            <a:r>
              <a:rPr lang="zh-TW" altLang="en-US" b="1">
                <a:solidFill>
                  <a:schemeClr val="bg1">
                    <a:lumMod val="75000"/>
                  </a:schemeClr>
                </a:solidFill>
              </a:rPr>
              <a:t>設計與實現</a:t>
            </a:r>
            <a:endParaRPr lang="en-US" altLang="zh-TW" b="1">
              <a:solidFill>
                <a:schemeClr val="bg1">
                  <a:lumMod val="75000"/>
                </a:schemeClr>
              </a:solidFill>
            </a:endParaRPr>
          </a:p>
          <a:p>
            <a:r>
              <a:rPr lang="zh-TW" altLang="en-US" b="1">
                <a:solidFill>
                  <a:schemeClr val="bg1">
                    <a:lumMod val="75000"/>
                  </a:schemeClr>
                </a:solidFill>
              </a:rPr>
              <a:t>作品進度</a:t>
            </a:r>
            <a:endParaRPr lang="en-US" altLang="zh-TW" b="1">
              <a:solidFill>
                <a:schemeClr val="bg1">
                  <a:lumMod val="75000"/>
                </a:schemeClr>
              </a:solidFill>
            </a:endParaRPr>
          </a:p>
          <a:p>
            <a:r>
              <a:rPr lang="zh-TW" altLang="en-US" b="1">
                <a:solidFill>
                  <a:schemeClr val="bg1">
                    <a:lumMod val="75000"/>
                  </a:schemeClr>
                </a:solidFill>
              </a:rPr>
              <a:t>測試結果</a:t>
            </a:r>
          </a:p>
          <a:p>
            <a:r>
              <a:rPr lang="zh-TW" altLang="en-US" b="1">
                <a:solidFill>
                  <a:schemeClr val="bg1">
                    <a:lumMod val="75000"/>
                  </a:schemeClr>
                </a:solidFill>
              </a:rPr>
              <a:t>總結展望</a:t>
            </a:r>
          </a:p>
          <a:p>
            <a:pPr marL="0" indent="0">
              <a:buNone/>
            </a:pPr>
            <a:endParaRPr lang="zh-TW" altLang="en-US" b="1">
              <a:solidFill>
                <a:schemeClr val="bg1">
                  <a:lumMod val="75000"/>
                </a:schemeClr>
              </a:solidFill>
            </a:endParaRPr>
          </a:p>
        </p:txBody>
      </p:sp>
    </p:spTree>
    <p:custDataLst>
      <p:tags r:id="rId1"/>
    </p:custDataLst>
    <p:extLst>
      <p:ext uri="{BB962C8B-B14F-4D97-AF65-F5344CB8AC3E}">
        <p14:creationId xmlns:p14="http://schemas.microsoft.com/office/powerpoint/2010/main" val="4204538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39033B43-E3BA-4D5B-A183-03FDBF6ADF2C}"/>
              </a:ext>
            </a:extLst>
          </p:cNvPr>
          <p:cNvSpPr>
            <a:spLocks noGrp="1"/>
          </p:cNvSpPr>
          <p:nvPr>
            <p:ph idx="1"/>
          </p:nvPr>
        </p:nvSpPr>
        <p:spPr>
          <a:xfrm>
            <a:off x="840732" y="1403684"/>
            <a:ext cx="10301749" cy="6318000"/>
          </a:xfrm>
        </p:spPr>
        <p:txBody>
          <a:bodyPr vert="horz" lIns="91440" tIns="45720" rIns="91440" bIns="45720" rtlCol="0" anchor="t">
            <a:normAutofit/>
          </a:bodyPr>
          <a:lstStyle/>
          <a:p>
            <a:pPr marL="173355" indent="-173355" algn="just"/>
            <a:endParaRPr lang="en-US" altLang="zh-TW" sz="2800">
              <a:ea typeface="微軟正黑體"/>
              <a:cs typeface="Arial"/>
            </a:endParaRPr>
          </a:p>
          <a:p>
            <a:pPr marL="292735" lvl="1" indent="0">
              <a:buNone/>
            </a:pPr>
            <a:endParaRPr lang="en-US" altLang="zh-TW" sz="2400">
              <a:ea typeface="+mn-lt"/>
              <a:cs typeface="+mn-lt"/>
            </a:endParaRPr>
          </a:p>
          <a:p>
            <a:pPr marL="173355" indent="-173355" algn="just" fontAlgn="base">
              <a:spcBef>
                <a:spcPts val="1200"/>
              </a:spcBef>
            </a:pPr>
            <a:r>
              <a:rPr lang="zh-TW" altLang="en-US" sz="2400">
                <a:ea typeface="+mn-lt"/>
                <a:cs typeface="+mn-lt"/>
              </a:rPr>
              <a:t>不需配戴繁雜的線材及儀器。</a:t>
            </a:r>
            <a:endParaRPr lang="en-US" altLang="zh-TW" sz="2400">
              <a:ea typeface="+mn-lt"/>
              <a:cs typeface="+mn-lt"/>
            </a:endParaRPr>
          </a:p>
          <a:p>
            <a:pPr marL="173355" indent="-173355" algn="just" fontAlgn="base">
              <a:spcBef>
                <a:spcPts val="1200"/>
              </a:spcBef>
            </a:pPr>
            <a:r>
              <a:rPr lang="zh-TW" altLang="en-US" sz="2400">
                <a:ea typeface="+mn-lt"/>
                <a:cs typeface="+mn-lt"/>
              </a:rPr>
              <a:t>自己一人就能在家輕鬆檢測。</a:t>
            </a:r>
            <a:endParaRPr lang="en-US" altLang="zh-TW" sz="1000">
              <a:ea typeface="+mn-lt"/>
              <a:cs typeface="+mn-lt"/>
            </a:endParaRPr>
          </a:p>
          <a:p>
            <a:pPr marL="292735" lvl="1" indent="0">
              <a:buNone/>
            </a:pPr>
            <a:endParaRPr lang="en-US" altLang="zh-TW" sz="2400">
              <a:ea typeface="+mn-lt"/>
              <a:cs typeface="+mn-lt"/>
            </a:endParaRPr>
          </a:p>
        </p:txBody>
      </p:sp>
      <p:sp>
        <p:nvSpPr>
          <p:cNvPr id="8" name="Title 2">
            <a:extLst>
              <a:ext uri="{FF2B5EF4-FFF2-40B4-BE49-F238E27FC236}">
                <a16:creationId xmlns:a16="http://schemas.microsoft.com/office/drawing/2014/main" id="{12DE28CC-E7A7-4D38-AEE8-5C2DB85F885F}"/>
              </a:ext>
            </a:extLst>
          </p:cNvPr>
          <p:cNvSpPr txBox="1">
            <a:spLocks/>
          </p:cNvSpPr>
          <p:nvPr/>
        </p:nvSpPr>
        <p:spPr>
          <a:xfrm>
            <a:off x="522499" y="425696"/>
            <a:ext cx="11277922" cy="100584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zh-TW" altLang="en-US"/>
              <a:t>基於深度學習之睡眠呼吸中止症檢測</a:t>
            </a:r>
            <a:r>
              <a:rPr lang="en-US" altLang="zh-TW"/>
              <a:t>-</a:t>
            </a:r>
            <a:r>
              <a:rPr lang="zh-TW" altLang="en-US" b="1"/>
              <a:t>難點與創新</a:t>
            </a:r>
          </a:p>
        </p:txBody>
      </p:sp>
      <p:sp>
        <p:nvSpPr>
          <p:cNvPr id="10" name="文字方塊 9">
            <a:extLst>
              <a:ext uri="{FF2B5EF4-FFF2-40B4-BE49-F238E27FC236}">
                <a16:creationId xmlns:a16="http://schemas.microsoft.com/office/drawing/2014/main" id="{DAE038A5-86FB-4101-BFF3-98CA65C11014}"/>
              </a:ext>
            </a:extLst>
          </p:cNvPr>
          <p:cNvSpPr txBox="1"/>
          <p:nvPr/>
        </p:nvSpPr>
        <p:spPr>
          <a:xfrm>
            <a:off x="230475" y="1833652"/>
            <a:ext cx="33382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創新</a:t>
            </a:r>
          </a:p>
        </p:txBody>
      </p:sp>
      <p:sp>
        <p:nvSpPr>
          <p:cNvPr id="5" name="文字方塊 4">
            <a:extLst>
              <a:ext uri="{FF2B5EF4-FFF2-40B4-BE49-F238E27FC236}">
                <a16:creationId xmlns:a16="http://schemas.microsoft.com/office/drawing/2014/main" id="{5D6341E8-C9A0-44CD-961C-908F2CBDC85A}"/>
              </a:ext>
            </a:extLst>
          </p:cNvPr>
          <p:cNvSpPr txBox="1"/>
          <p:nvPr/>
        </p:nvSpPr>
        <p:spPr>
          <a:xfrm>
            <a:off x="4660209" y="6128455"/>
            <a:ext cx="2663959" cy="400110"/>
          </a:xfrm>
          <a:prstGeom prst="rect">
            <a:avLst/>
          </a:prstGeom>
          <a:noFill/>
        </p:spPr>
        <p:txBody>
          <a:bodyPr wrap="square" rtlCol="0">
            <a:spAutoFit/>
          </a:bodyPr>
          <a:lstStyle/>
          <a:p>
            <a:pPr algn="ctr"/>
            <a:r>
              <a:rPr lang="zh-TW" altLang="en-US" sz="2000"/>
              <a:t>輕量化</a:t>
            </a:r>
            <a:r>
              <a:rPr lang="en-US" altLang="zh-TW" sz="2000"/>
              <a:t>ECG</a:t>
            </a:r>
            <a:r>
              <a:rPr lang="zh-TW" altLang="en-US" sz="2000"/>
              <a:t>檢測儀器</a:t>
            </a:r>
          </a:p>
        </p:txBody>
      </p:sp>
      <p:pic>
        <p:nvPicPr>
          <p:cNvPr id="2" name="圖片 5" descr="一張含有 個人, 男人, 室內 的圖片&#10;&#10;自動產生的描述">
            <a:extLst>
              <a:ext uri="{FF2B5EF4-FFF2-40B4-BE49-F238E27FC236}">
                <a16:creationId xmlns:a16="http://schemas.microsoft.com/office/drawing/2014/main" id="{3B6025B3-AA79-34AE-B124-0A0FDA61B3F1}"/>
              </a:ext>
            </a:extLst>
          </p:cNvPr>
          <p:cNvPicPr>
            <a:picLocks noChangeAspect="1"/>
          </p:cNvPicPr>
          <p:nvPr/>
        </p:nvPicPr>
        <p:blipFill>
          <a:blip r:embed="rId2"/>
          <a:stretch>
            <a:fillRect/>
          </a:stretch>
        </p:blipFill>
        <p:spPr>
          <a:xfrm>
            <a:off x="4615543" y="4218583"/>
            <a:ext cx="2743200" cy="1650263"/>
          </a:xfrm>
          <a:prstGeom prst="rect">
            <a:avLst/>
          </a:prstGeom>
        </p:spPr>
      </p:pic>
    </p:spTree>
    <p:extLst>
      <p:ext uri="{BB962C8B-B14F-4D97-AF65-F5344CB8AC3E}">
        <p14:creationId xmlns:p14="http://schemas.microsoft.com/office/powerpoint/2010/main" val="675176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39033B43-E3BA-4D5B-A183-03FDBF6ADF2C}"/>
              </a:ext>
            </a:extLst>
          </p:cNvPr>
          <p:cNvSpPr>
            <a:spLocks noGrp="1"/>
          </p:cNvSpPr>
          <p:nvPr>
            <p:ph idx="1"/>
          </p:nvPr>
        </p:nvSpPr>
        <p:spPr>
          <a:xfrm>
            <a:off x="913756" y="1072998"/>
            <a:ext cx="10143885" cy="6318000"/>
          </a:xfrm>
        </p:spPr>
        <p:txBody>
          <a:bodyPr vert="horz" lIns="91440" tIns="45720" rIns="91440" bIns="45720" rtlCol="0" anchor="t">
            <a:normAutofit/>
          </a:bodyPr>
          <a:lstStyle/>
          <a:p>
            <a:pPr marL="173355" indent="-173355" algn="just"/>
            <a:endParaRPr lang="en-US" altLang="zh-TW" sz="2800">
              <a:ea typeface="微軟正黑體"/>
              <a:cs typeface="Arial"/>
            </a:endParaRPr>
          </a:p>
          <a:p>
            <a:pPr marL="173355" indent="-173355" algn="just" fontAlgn="base">
              <a:spcBef>
                <a:spcPts val="1200"/>
              </a:spcBef>
              <a:buFont typeface="Wingdings" panose="05000000000000000000" pitchFamily="2" charset="2"/>
              <a:buChar char="l"/>
            </a:pPr>
            <a:endParaRPr lang="en-US" altLang="zh-TW" sz="1000">
              <a:ea typeface="+mn-lt"/>
              <a:cs typeface="+mn-lt"/>
            </a:endParaRPr>
          </a:p>
          <a:p>
            <a:pPr marL="292735" lvl="1" indent="0">
              <a:buNone/>
            </a:pPr>
            <a:endParaRPr lang="en-US" altLang="zh-TW" sz="2400">
              <a:ea typeface="+mn-lt"/>
              <a:cs typeface="+mn-lt"/>
            </a:endParaRPr>
          </a:p>
          <a:p>
            <a:pPr marL="173355" indent="-173355" algn="just" fontAlgn="base">
              <a:spcBef>
                <a:spcPts val="1200"/>
              </a:spcBef>
            </a:pPr>
            <a:r>
              <a:rPr lang="en-US" altLang="zh-TW" sz="2400">
                <a:ea typeface="+mn-lt"/>
                <a:cs typeface="+mn-lt"/>
              </a:rPr>
              <a:t>EM9D</a:t>
            </a:r>
            <a:r>
              <a:rPr lang="zh-TW" altLang="en-US" sz="2400">
                <a:ea typeface="+mn-lt"/>
                <a:cs typeface="+mn-lt"/>
              </a:rPr>
              <a:t>開發板並沒有內建相關的生理訊號感測器。</a:t>
            </a:r>
            <a:endParaRPr lang="en-US" altLang="zh-TW" sz="2400">
              <a:ea typeface="+mn-lt"/>
              <a:cs typeface="+mn-lt"/>
            </a:endParaRPr>
          </a:p>
          <a:p>
            <a:pPr marL="173355" indent="-173355" algn="just" fontAlgn="base">
              <a:spcBef>
                <a:spcPts val="1200"/>
              </a:spcBef>
            </a:pPr>
            <a:r>
              <a:rPr lang="zh-TW" altLang="en-US" sz="2400">
                <a:ea typeface="+mn-lt"/>
                <a:cs typeface="+mn-lt"/>
              </a:rPr>
              <a:t>心電訊號容易受到雜訊或是患者其他動作影響。</a:t>
            </a:r>
            <a:endParaRPr lang="en-US" altLang="zh-TW" sz="2400">
              <a:ea typeface="+mn-lt"/>
              <a:cs typeface="+mn-lt"/>
            </a:endParaRPr>
          </a:p>
          <a:p>
            <a:pPr marL="173355" indent="-173355" algn="just" fontAlgn="base">
              <a:spcBef>
                <a:spcPts val="1200"/>
              </a:spcBef>
            </a:pPr>
            <a:r>
              <a:rPr lang="zh-TW" altLang="en-US" sz="2400">
                <a:ea typeface="+mn-lt"/>
                <a:cs typeface="+mn-lt"/>
              </a:rPr>
              <a:t>需要蒐集睡眠呼吸中止症患者的ECG訊號。</a:t>
            </a:r>
            <a:endParaRPr lang="en-US" altLang="zh-TW" sz="2400">
              <a:ea typeface="+mn-lt"/>
              <a:cs typeface="+mn-lt"/>
            </a:endParaRPr>
          </a:p>
          <a:p>
            <a:pPr marL="173355" indent="-173355" algn="just">
              <a:spcBef>
                <a:spcPts val="1200"/>
              </a:spcBef>
              <a:buClr>
                <a:srgbClr val="000000"/>
              </a:buClr>
            </a:pPr>
            <a:r>
              <a:rPr lang="zh-TW" altLang="en-US" sz="2400">
                <a:ea typeface="+mn-lt"/>
                <a:cs typeface="+mn-lt"/>
              </a:rPr>
              <a:t>建立輕量且高準確率的模型。</a:t>
            </a:r>
          </a:p>
        </p:txBody>
      </p:sp>
      <p:sp>
        <p:nvSpPr>
          <p:cNvPr id="8" name="Title 2">
            <a:extLst>
              <a:ext uri="{FF2B5EF4-FFF2-40B4-BE49-F238E27FC236}">
                <a16:creationId xmlns:a16="http://schemas.microsoft.com/office/drawing/2014/main" id="{DA2C68EA-622E-4FC5-80F5-C318880798ED}"/>
              </a:ext>
            </a:extLst>
          </p:cNvPr>
          <p:cNvSpPr txBox="1">
            <a:spLocks/>
          </p:cNvSpPr>
          <p:nvPr/>
        </p:nvSpPr>
        <p:spPr>
          <a:xfrm>
            <a:off x="522499" y="425696"/>
            <a:ext cx="11277922" cy="100584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3200" b="0" kern="1200">
                <a:solidFill>
                  <a:schemeClr val="tx1"/>
                </a:solidFill>
                <a:latin typeface="+mj-lt"/>
                <a:ea typeface="+mj-ea"/>
                <a:cs typeface="+mj-cs"/>
              </a:defRPr>
            </a:lvl1pPr>
          </a:lstStyle>
          <a:p>
            <a:r>
              <a:rPr lang="zh-TW" altLang="en-US"/>
              <a:t>基於深度學習之睡眠呼吸中止症檢測</a:t>
            </a:r>
            <a:r>
              <a:rPr lang="en-US" altLang="zh-TW"/>
              <a:t>-</a:t>
            </a:r>
            <a:r>
              <a:rPr lang="zh-TW" altLang="en-US" b="1"/>
              <a:t>難點與創新</a:t>
            </a:r>
          </a:p>
        </p:txBody>
      </p:sp>
      <p:sp>
        <p:nvSpPr>
          <p:cNvPr id="9" name="文字方塊 8">
            <a:extLst>
              <a:ext uri="{FF2B5EF4-FFF2-40B4-BE49-F238E27FC236}">
                <a16:creationId xmlns:a16="http://schemas.microsoft.com/office/drawing/2014/main" id="{4735E9F4-F99A-45C5-9667-A68875454538}"/>
              </a:ext>
            </a:extLst>
          </p:cNvPr>
          <p:cNvSpPr txBox="1"/>
          <p:nvPr/>
        </p:nvSpPr>
        <p:spPr>
          <a:xfrm>
            <a:off x="230475" y="1833652"/>
            <a:ext cx="333821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1810" lvl="1" indent="-219075" defTabSz="914400">
              <a:spcBef>
                <a:spcPts val="600"/>
              </a:spcBef>
              <a:buClr>
                <a:schemeClr val="tx1"/>
              </a:buClr>
              <a:buFont typeface="Arial" panose="020B0604020202020204" pitchFamily="34" charset="0"/>
              <a:buChar char="–"/>
            </a:pPr>
            <a:r>
              <a:rPr lang="zh-TW" altLang="en-US" sz="2400">
                <a:ea typeface="+mn-lt"/>
                <a:cs typeface="+mn-lt"/>
              </a:rPr>
              <a:t>難點</a:t>
            </a:r>
          </a:p>
        </p:txBody>
      </p:sp>
    </p:spTree>
    <p:extLst>
      <p:ext uri="{BB962C8B-B14F-4D97-AF65-F5344CB8AC3E}">
        <p14:creationId xmlns:p14="http://schemas.microsoft.com/office/powerpoint/2010/main" val="28115402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TMTNUMBER" val="1"/>
  <p:tag name="SYNOPSYS:CONSTMT" val="1"/>
</p:tagLst>
</file>

<file path=ppt/tags/tag10.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9/10/2018 5:47:52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CONSTMT" val="TagValue"/>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SYNOPSYS:CONSTMT" val="1"/>
</p:tagLst>
</file>

<file path=ppt/tags/tag71.xml><?xml version="1.0" encoding="utf-8"?>
<p:tagLst xmlns:a="http://schemas.openxmlformats.org/drawingml/2006/main" xmlns:r="http://schemas.openxmlformats.org/officeDocument/2006/relationships" xmlns:p="http://schemas.openxmlformats.org/presentationml/2006/main">
  <p:tag name="SYNOPSYS:CONSTMT" val="1"/>
</p:tagLst>
</file>

<file path=ppt/tags/tag72.xml><?xml version="1.0" encoding="utf-8"?>
<p:tagLst xmlns:a="http://schemas.openxmlformats.org/drawingml/2006/main" xmlns:r="http://schemas.openxmlformats.org/officeDocument/2006/relationships" xmlns:p="http://schemas.openxmlformats.org/presentationml/2006/main">
  <p:tag name="SYNOPSYS:CONSTMT" val="1"/>
</p:tagLst>
</file>

<file path=ppt/tags/tag73.xml><?xml version="1.0" encoding="utf-8"?>
<p:tagLst xmlns:a="http://schemas.openxmlformats.org/drawingml/2006/main" xmlns:r="http://schemas.openxmlformats.org/officeDocument/2006/relationships" xmlns:p="http://schemas.openxmlformats.org/presentationml/2006/main">
  <p:tag name="SYNOPSYS:CONSTMT" val="1"/>
</p:tagLst>
</file>

<file path=ppt/tags/tag74.xml><?xml version="1.0" encoding="utf-8"?>
<p:tagLst xmlns:a="http://schemas.openxmlformats.org/drawingml/2006/main" xmlns:r="http://schemas.openxmlformats.org/officeDocument/2006/relationships" xmlns:p="http://schemas.openxmlformats.org/presentationml/2006/main">
  <p:tag name="SYNOPSYS:CONSTMT" val="1"/>
</p:tagLst>
</file>

<file path=ppt/tags/tag75.xml><?xml version="1.0" encoding="utf-8"?>
<p:tagLst xmlns:a="http://schemas.openxmlformats.org/drawingml/2006/main" xmlns:r="http://schemas.openxmlformats.org/officeDocument/2006/relationships" xmlns:p="http://schemas.openxmlformats.org/presentationml/2006/main">
  <p:tag name="SYNOPSYS:CONSTMT" val="1"/>
</p:tagLst>
</file>

<file path=ppt/tags/tag76.xml><?xml version="1.0" encoding="utf-8"?>
<p:tagLst xmlns:a="http://schemas.openxmlformats.org/drawingml/2006/main" xmlns:r="http://schemas.openxmlformats.org/officeDocument/2006/relationships" xmlns:p="http://schemas.openxmlformats.org/presentationml/2006/main">
  <p:tag name="SYNOPSYS:CONSTMT" val="1"/>
</p:tagLst>
</file>

<file path=ppt/tags/tag77.xml><?xml version="1.0" encoding="utf-8"?>
<p:tagLst xmlns:a="http://schemas.openxmlformats.org/drawingml/2006/main" xmlns:r="http://schemas.openxmlformats.org/officeDocument/2006/relationships" xmlns:p="http://schemas.openxmlformats.org/presentationml/2006/main">
  <p:tag name="SYNOPSYS:CONSTMT" val="1"/>
</p:tagLst>
</file>

<file path=ppt/tags/tag8.xml><?xml version="1.0" encoding="utf-8"?>
<p:tagLst xmlns:a="http://schemas.openxmlformats.org/drawingml/2006/main" xmlns:r="http://schemas.openxmlformats.org/officeDocument/2006/relationships" xmlns:p="http://schemas.openxmlformats.org/presentationml/2006/main">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SHAPE" val="Y"/>
</p:tagLst>
</file>

<file path=ppt/theme/theme1.xml><?xml version="1.0" encoding="utf-8"?>
<a:theme xmlns:a="http://schemas.openxmlformats.org/drawingml/2006/main" name="Synopsys_2022">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Presentation1" id="{C786AF0A-BB5A-4EEF-AB06-9C91FE5547CA}" vid="{A62AE42F-8995-429C-9E01-B8300DD97086}"/>
    </a:ext>
  </a:extLst>
</a:theme>
</file>

<file path=ppt/theme/theme2.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ynopsys">
      <a:dk1>
        <a:sysClr val="windowText" lastClr="000000"/>
      </a:dk1>
      <a:lt1>
        <a:sysClr val="window" lastClr="FFFFFF"/>
      </a:lt1>
      <a:dk2>
        <a:srgbClr val="000000"/>
      </a:dk2>
      <a:lt2>
        <a:srgbClr val="FFFFFF"/>
      </a:lt2>
      <a:accent1>
        <a:srgbClr val="4F2683"/>
      </a:accent1>
      <a:accent2>
        <a:srgbClr val="F69008"/>
      </a:accent2>
      <a:accent3>
        <a:srgbClr val="46AA42"/>
      </a:accent3>
      <a:accent4>
        <a:srgbClr val="F50505"/>
      </a:accent4>
      <a:accent5>
        <a:srgbClr val="B4B2B0"/>
      </a:accent5>
      <a:accent6>
        <a:srgbClr val="00638A"/>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t"/>
      <a:lstStyle>
        <a:defPPr algn="l">
          <a:defRPr sz="180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defRPr sz="2000"/>
        </a:defPPr>
      </a:lstStyle>
    </a:txDef>
  </a:objectDefaults>
  <a:extraClrSchemeLst/>
  <a:custClrLst>
    <a:custClr name="Light Purple">
      <a:srgbClr val="8446AD"/>
    </a:custClr>
    <a:custClr name="Midnight Blue">
      <a:srgbClr val="244289"/>
    </a:custClr>
    <a:custClr name="Teal">
      <a:srgbClr val="00AAB8"/>
    </a:custClr>
    <a:custClr name="Yellow">
      <a:srgbClr val="FFB718"/>
    </a:custClr>
    <a:custClr name="Aquamarine">
      <a:srgbClr val="00E6BA"/>
    </a:custClr>
    <a:custClr name="Red">
      <a:srgbClr val="F50505"/>
    </a:custClr>
    <a:custClr name="Light Red">
      <a:srgbClr val="F9A08B"/>
    </a:custClr>
    <a:custClr name="Yellow">
      <a:srgbClr val="FAF020"/>
    </a:custClr>
    <a:custClr name="Light Green">
      <a:srgbClr val="BFE973"/>
    </a:custClr>
    <a:custClr name="Green">
      <a:srgbClr val="47C73D"/>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st_x0020_Order xmlns="49a709bb-1a2c-441e-b04a-3a30362613c0">15</List_x0020_Order>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D95154EF9643247A4B9B5F4B6442AD5" ma:contentTypeVersion="1" ma:contentTypeDescription="Create a new document." ma:contentTypeScope="" ma:versionID="510a0e1104d4d37ef20dfd997d9992db">
  <xsd:schema xmlns:xsd="http://www.w3.org/2001/XMLSchema" xmlns:xs="http://www.w3.org/2001/XMLSchema" xmlns:p="http://schemas.microsoft.com/office/2006/metadata/properties" xmlns:ns2="49a709bb-1a2c-441e-b04a-3a30362613c0" targetNamespace="http://schemas.microsoft.com/office/2006/metadata/properties" ma:root="true" ma:fieldsID="1886cc2548bc6f3c292d77d067cc6637" ns2:_="">
    <xsd:import namespace="49a709bb-1a2c-441e-b04a-3a30362613c0"/>
    <xsd:element name="properties">
      <xsd:complexType>
        <xsd:sequence>
          <xsd:element name="documentManagement">
            <xsd:complexType>
              <xsd:all>
                <xsd:element ref="ns2:List_x0020_Order"/>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a709bb-1a2c-441e-b04a-3a30362613c0" elementFormDefault="qualified">
    <xsd:import namespace="http://schemas.microsoft.com/office/2006/documentManagement/types"/>
    <xsd:import namespace="http://schemas.microsoft.com/office/infopath/2007/PartnerControls"/>
    <xsd:element name="List_x0020_Order" ma:index="8" ma:displayName="List Order" ma:indexed="true" ma:internalName="List_x0020_Order" ma:percentage="FALSE">
      <xsd:simpleType>
        <xsd:restriction base="dms:Number"/>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625E540-4F59-484A-9C26-1886F3CE10F1}">
  <ds:schemaRefs>
    <ds:schemaRef ds:uri="49a709bb-1a2c-441e-b04a-3a30362613c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AFEF24-1446-44D7-B529-704DA786D762}">
  <ds:schemaRefs>
    <ds:schemaRef ds:uri="http://schemas.microsoft.com/sharepoint/v3/contenttype/forms"/>
  </ds:schemaRefs>
</ds:datastoreItem>
</file>

<file path=customXml/itemProps3.xml><?xml version="1.0" encoding="utf-8"?>
<ds:datastoreItem xmlns:ds="http://schemas.openxmlformats.org/officeDocument/2006/customXml" ds:itemID="{94115FF5-E700-4CEB-8ACB-70E55BD5D7D0}">
  <ds:schemaRefs>
    <ds:schemaRef ds:uri="49a709bb-1a2c-441e-b04a-3a30362613c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c33c9f88-1eb7-4099-9700-16013fd9e8aa}" enabled="0" method="" siteId="{c33c9f88-1eb7-4099-9700-16013fd9e8aa}" removed="1"/>
</clbl:labelList>
</file>

<file path=docProps/app.xml><?xml version="1.0" encoding="utf-8"?>
<Properties xmlns="http://schemas.openxmlformats.org/officeDocument/2006/extended-properties" xmlns:vt="http://schemas.openxmlformats.org/officeDocument/2006/docPropsVTypes">
  <Template>blank</Template>
  <Application>Microsoft Office PowerPoint</Application>
  <PresentationFormat>寬螢幕</PresentationFormat>
  <Slides>37</Slides>
  <Notes>0</Notes>
  <HiddenSlides>0</HiddenSlides>
  <ScaleCrop>false</ScaleCrop>
  <HeadingPairs>
    <vt:vector size="4" baseType="variant">
      <vt:variant>
        <vt:lpstr>佈景主題</vt:lpstr>
      </vt:variant>
      <vt:variant>
        <vt:i4>1</vt:i4>
      </vt:variant>
      <vt:variant>
        <vt:lpstr>投影片標題</vt:lpstr>
      </vt:variant>
      <vt:variant>
        <vt:i4>37</vt:i4>
      </vt:variant>
    </vt:vector>
  </HeadingPairs>
  <TitlesOfParts>
    <vt:vector size="38" baseType="lpstr">
      <vt:lpstr>Synopsys_2022</vt:lpstr>
      <vt:lpstr>PowerPoint 簡報</vt:lpstr>
      <vt:lpstr>Agenda</vt:lpstr>
      <vt:lpstr>Agenda</vt:lpstr>
      <vt:lpstr>基於深度學習之睡眠呼吸中止症檢測-作品概述</vt:lpstr>
      <vt:lpstr>PowerPoint 簡報</vt:lpstr>
      <vt:lpstr>基於深度學習之睡眠呼吸中止症檢測-作品概述</vt:lpstr>
      <vt:lpstr>Agenda</vt:lpstr>
      <vt:lpstr>PowerPoint 簡報</vt:lpstr>
      <vt:lpstr>PowerPoint 簡報</vt:lpstr>
      <vt:lpstr>Agenda</vt:lpstr>
      <vt:lpstr>PowerPoint 簡報</vt:lpstr>
      <vt:lpstr>PowerPoint 簡報</vt:lpstr>
      <vt:lpstr>PowerPoint 簡報</vt:lpstr>
      <vt:lpstr>PowerPoint 簡報</vt:lpstr>
      <vt:lpstr>PowerPoint 簡報</vt:lpstr>
      <vt:lpstr>PowerPoint 簡報</vt:lpstr>
      <vt:lpstr>PowerPoint 簡報</vt:lpstr>
      <vt:lpstr>PowerPoint 簡報</vt:lpstr>
      <vt:lpstr>Agenda</vt:lpstr>
      <vt:lpstr>PowerPoint 簡報</vt:lpstr>
      <vt:lpstr>PowerPoint 簡報</vt:lpstr>
      <vt:lpstr>PowerPoint 簡報</vt:lpstr>
      <vt:lpstr>PowerPoint 簡報</vt:lpstr>
      <vt:lpstr>PowerPoint 簡報</vt:lpstr>
      <vt:lpstr>PowerPoint 簡報</vt:lpstr>
      <vt:lpstr>PowerPoint 簡報</vt:lpstr>
      <vt:lpstr>Agenda</vt:lpstr>
      <vt:lpstr>PowerPoint 簡報</vt:lpstr>
      <vt:lpstr>PowerPoint 簡報</vt:lpstr>
      <vt:lpstr>PowerPoint 簡報</vt:lpstr>
      <vt:lpstr>Agenda</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Ying Lun Huang</dc:creator>
  <cp:revision>152</cp:revision>
  <dcterms:created xsi:type="dcterms:W3CDTF">2022-02-21T05:20:41Z</dcterms:created>
  <dcterms:modified xsi:type="dcterms:W3CDTF">2022-07-27T10:12:59Z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0x010100BD95154EF9643247A4B9B5F4B6442AD5</vt:lpwstr>
  </property>
</Properties>
</file>